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digiana Toybox" panose="020B0604020202020204" charset="0"/>
      <p:regular r:id="rId33"/>
    </p:embeddedFont>
    <p:embeddedFont>
      <p:font typeface="Baloo" panose="020B0604020202020204" charset="0"/>
      <p:regular r:id="rId34"/>
    </p:embeddedFont>
    <p:embeddedFont>
      <p:font typeface="Poppins" panose="00000500000000000000" pitchFamily="2" charset="0"/>
      <p:regular r:id="rId35"/>
    </p:embeddedFont>
    <p:embeddedFont>
      <p:font typeface="Poppins Bold" panose="00000800000000000000" charset="0"/>
      <p:regular r:id="rId36"/>
    </p:embeddedFont>
    <p:embeddedFont>
      <p:font typeface="Poppins Medium" panose="00000600000000000000" pitchFamily="2"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4" d="100"/>
          <a:sy n="34" d="100"/>
        </p:scale>
        <p:origin x="118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3.png"/><Relationship Id="rId7" Type="http://schemas.openxmlformats.org/officeDocument/2006/relationships/slide" Target="slide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slide" Target="slide13.xml"/><Relationship Id="rId10" Type="http://schemas.openxmlformats.org/officeDocument/2006/relationships/image" Target="../media/image8.png"/><Relationship Id="rId4" Type="http://schemas.openxmlformats.org/officeDocument/2006/relationships/image" Target="../media/image24.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8.jpe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8.jpeg"/><Relationship Id="rId7" Type="http://schemas.openxmlformats.org/officeDocument/2006/relationships/slide" Target="slide24.xml"/><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16.xml"/><Relationship Id="rId11" Type="http://schemas.openxmlformats.org/officeDocument/2006/relationships/image" Target="../media/image7.png"/><Relationship Id="rId5" Type="http://schemas.openxmlformats.org/officeDocument/2006/relationships/image" Target="../media/image30.svg"/><Relationship Id="rId10" Type="http://schemas.openxmlformats.org/officeDocument/2006/relationships/image" Target="../media/image6.png"/><Relationship Id="rId4" Type="http://schemas.openxmlformats.org/officeDocument/2006/relationships/image" Target="../media/image29.png"/><Relationship Id="rId9" Type="http://schemas.openxmlformats.org/officeDocument/2006/relationships/slide" Target="slide23.xml"/></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8.jpe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0.sv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image" Target="../media/image7.png"/><Relationship Id="rId3" Type="http://schemas.openxmlformats.org/officeDocument/2006/relationships/image" Target="../media/image28.jpeg"/><Relationship Id="rId7" Type="http://schemas.openxmlformats.org/officeDocument/2006/relationships/slide" Target="slide24.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28.xml"/><Relationship Id="rId11" Type="http://schemas.openxmlformats.org/officeDocument/2006/relationships/slide" Target="slide26.xml"/><Relationship Id="rId5" Type="http://schemas.openxmlformats.org/officeDocument/2006/relationships/image" Target="../media/image30.svg"/><Relationship Id="rId10" Type="http://schemas.openxmlformats.org/officeDocument/2006/relationships/slide" Target="slide29.xml"/><Relationship Id="rId4" Type="http://schemas.openxmlformats.org/officeDocument/2006/relationships/image" Target="../media/image29.png"/><Relationship Id="rId9" Type="http://schemas.openxmlformats.org/officeDocument/2006/relationships/slide" Target="slide27.xml"/><Relationship Id="rId1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sv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sv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sv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sv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8.png"/><Relationship Id="rId4" Type="http://schemas.openxmlformats.org/officeDocument/2006/relationships/image" Target="../media/image42.sv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7.xml"/><Relationship Id="rId5" Type="http://schemas.openxmlformats.org/officeDocument/2006/relationships/image" Target="../media/image14.png"/><Relationship Id="rId15" Type="http://schemas.openxmlformats.org/officeDocument/2006/relationships/image" Target="../media/image8.png"/><Relationship Id="rId10" Type="http://schemas.openxmlformats.org/officeDocument/2006/relationships/slide" Target="slide9.xml"/><Relationship Id="rId4" Type="http://schemas.openxmlformats.org/officeDocument/2006/relationships/slide" Target="slide6.xml"/><Relationship Id="rId9" Type="http://schemas.openxmlformats.org/officeDocument/2006/relationships/image" Target="../media/image16.png"/><Relationship Id="rId1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6.png"/><Relationship Id="rId5" Type="http://schemas.openxmlformats.org/officeDocument/2006/relationships/image" Target="../media/image22.png"/><Relationship Id="rId10" Type="http://schemas.openxmlformats.org/officeDocument/2006/relationships/image" Target="../media/image8.png"/><Relationship Id="rId4" Type="http://schemas.openxmlformats.org/officeDocument/2006/relationships/image" Target="../media/image19.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8.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6.png"/><Relationship Id="rId10" Type="http://schemas.openxmlformats.org/officeDocument/2006/relationships/image" Target="../media/image22.png"/><Relationship Id="rId4" Type="http://schemas.openxmlformats.org/officeDocument/2006/relationships/image" Target="../media/image19.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7.png"/><Relationship Id="rId5" Type="http://schemas.openxmlformats.org/officeDocument/2006/relationships/image" Target="../media/image22.png"/><Relationship Id="rId10" Type="http://schemas.openxmlformats.org/officeDocument/2006/relationships/image" Target="../media/image6.png"/><Relationship Id="rId4" Type="http://schemas.openxmlformats.org/officeDocument/2006/relationships/image" Target="../media/image19.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7.pn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4904433" y="2512364"/>
            <a:ext cx="7838694" cy="8229600"/>
          </a:xfrm>
          <a:custGeom>
            <a:avLst/>
            <a:gdLst/>
            <a:ahLst/>
            <a:cxnLst/>
            <a:rect l="l" t="t" r="r" b="b"/>
            <a:pathLst>
              <a:path w="7838694" h="8229600">
                <a:moveTo>
                  <a:pt x="0" y="0"/>
                </a:moveTo>
                <a:lnTo>
                  <a:pt x="7838694" y="0"/>
                </a:lnTo>
                <a:lnTo>
                  <a:pt x="7838694" y="8229600"/>
                </a:lnTo>
                <a:lnTo>
                  <a:pt x="0" y="8229600"/>
                </a:lnTo>
                <a:lnTo>
                  <a:pt x="0" y="0"/>
                </a:lnTo>
                <a:close/>
              </a:path>
            </a:pathLst>
          </a:custGeom>
          <a:blipFill>
            <a:blip r:embed="rId3"/>
            <a:stretch>
              <a:fillRect/>
            </a:stretch>
          </a:blipFill>
        </p:spPr>
      </p:sp>
      <p:grpSp>
        <p:nvGrpSpPr>
          <p:cNvPr id="4" name="Group 4"/>
          <p:cNvGrpSpPr/>
          <p:nvPr/>
        </p:nvGrpSpPr>
        <p:grpSpPr>
          <a:xfrm>
            <a:off x="-325529" y="3404967"/>
            <a:ext cx="18939059" cy="2767233"/>
            <a:chOff x="0" y="0"/>
            <a:chExt cx="4988065" cy="728818"/>
          </a:xfrm>
        </p:grpSpPr>
        <p:sp>
          <p:nvSpPr>
            <p:cNvPr id="5" name="Freeform 5"/>
            <p:cNvSpPr/>
            <p:nvPr/>
          </p:nvSpPr>
          <p:spPr>
            <a:xfrm>
              <a:off x="0" y="0"/>
              <a:ext cx="4988065" cy="728818"/>
            </a:xfrm>
            <a:custGeom>
              <a:avLst/>
              <a:gdLst/>
              <a:ahLst/>
              <a:cxnLst/>
              <a:rect l="l" t="t" r="r" b="b"/>
              <a:pathLst>
                <a:path w="4988065" h="728818">
                  <a:moveTo>
                    <a:pt x="33929" y="0"/>
                  </a:moveTo>
                  <a:lnTo>
                    <a:pt x="4954136" y="0"/>
                  </a:lnTo>
                  <a:cubicBezTo>
                    <a:pt x="4963135" y="0"/>
                    <a:pt x="4971764" y="3575"/>
                    <a:pt x="4978128" y="9938"/>
                  </a:cubicBezTo>
                  <a:cubicBezTo>
                    <a:pt x="4984490" y="16300"/>
                    <a:pt x="4988065" y="24930"/>
                    <a:pt x="4988065" y="33929"/>
                  </a:cubicBezTo>
                  <a:lnTo>
                    <a:pt x="4988065" y="694890"/>
                  </a:lnTo>
                  <a:cubicBezTo>
                    <a:pt x="4988065" y="703888"/>
                    <a:pt x="4984490" y="712518"/>
                    <a:pt x="4978128" y="718881"/>
                  </a:cubicBezTo>
                  <a:cubicBezTo>
                    <a:pt x="4971764" y="725244"/>
                    <a:pt x="4963135" y="728818"/>
                    <a:pt x="4954136" y="728818"/>
                  </a:cubicBezTo>
                  <a:lnTo>
                    <a:pt x="33929" y="728818"/>
                  </a:lnTo>
                  <a:cubicBezTo>
                    <a:pt x="24930" y="728818"/>
                    <a:pt x="16300" y="725244"/>
                    <a:pt x="9938" y="718881"/>
                  </a:cubicBezTo>
                  <a:cubicBezTo>
                    <a:pt x="3575" y="712518"/>
                    <a:pt x="0" y="703888"/>
                    <a:pt x="0" y="694890"/>
                  </a:cubicBezTo>
                  <a:lnTo>
                    <a:pt x="0" y="33929"/>
                  </a:lnTo>
                  <a:cubicBezTo>
                    <a:pt x="0" y="24930"/>
                    <a:pt x="3575" y="16300"/>
                    <a:pt x="9938" y="9938"/>
                  </a:cubicBezTo>
                  <a:cubicBezTo>
                    <a:pt x="16300" y="3575"/>
                    <a:pt x="24930" y="0"/>
                    <a:pt x="33929" y="0"/>
                  </a:cubicBezTo>
                  <a:close/>
                </a:path>
              </a:pathLst>
            </a:custGeom>
            <a:solidFill>
              <a:srgbClr val="2B59C3">
                <a:alpha val="71765"/>
              </a:srgbClr>
            </a:solidFill>
          </p:spPr>
        </p:sp>
        <p:sp>
          <p:nvSpPr>
            <p:cNvPr id="6" name="TextBox 6"/>
            <p:cNvSpPr txBox="1"/>
            <p:nvPr/>
          </p:nvSpPr>
          <p:spPr>
            <a:xfrm>
              <a:off x="0" y="28575"/>
              <a:ext cx="4988065" cy="700243"/>
            </a:xfrm>
            <a:prstGeom prst="rect">
              <a:avLst/>
            </a:prstGeom>
          </p:spPr>
          <p:txBody>
            <a:bodyPr lIns="50800" tIns="50800" rIns="50800" bIns="50800" rtlCol="0" anchor="ctr"/>
            <a:lstStyle/>
            <a:p>
              <a:pPr algn="ctr">
                <a:lnSpc>
                  <a:spcPts val="2661"/>
                </a:lnSpc>
              </a:pPr>
              <a:endParaRPr/>
            </a:p>
          </p:txBody>
        </p:sp>
      </p:grpSp>
      <p:sp>
        <p:nvSpPr>
          <p:cNvPr id="7" name="Freeform 7"/>
          <p:cNvSpPr/>
          <p:nvPr/>
        </p:nvSpPr>
        <p:spPr>
          <a:xfrm>
            <a:off x="94981" y="7739566"/>
            <a:ext cx="3779121" cy="3037468"/>
          </a:xfrm>
          <a:custGeom>
            <a:avLst/>
            <a:gdLst/>
            <a:ahLst/>
            <a:cxnLst/>
            <a:rect l="l" t="t" r="r" b="b"/>
            <a:pathLst>
              <a:path w="3779121" h="3037468">
                <a:moveTo>
                  <a:pt x="0" y="0"/>
                </a:moveTo>
                <a:lnTo>
                  <a:pt x="3779121" y="0"/>
                </a:lnTo>
                <a:lnTo>
                  <a:pt x="3779121" y="3037468"/>
                </a:lnTo>
                <a:lnTo>
                  <a:pt x="0" y="3037468"/>
                </a:lnTo>
                <a:lnTo>
                  <a:pt x="0" y="0"/>
                </a:lnTo>
                <a:close/>
              </a:path>
            </a:pathLst>
          </a:custGeom>
          <a:blipFill>
            <a:blip r:embed="rId4"/>
            <a:stretch>
              <a:fillRect/>
            </a:stretch>
          </a:blipFill>
        </p:spPr>
      </p:sp>
      <p:sp>
        <p:nvSpPr>
          <p:cNvPr id="8" name="Freeform 8"/>
          <p:cNvSpPr/>
          <p:nvPr/>
        </p:nvSpPr>
        <p:spPr>
          <a:xfrm>
            <a:off x="9367634" y="1902376"/>
            <a:ext cx="7891666" cy="7092635"/>
          </a:xfrm>
          <a:custGeom>
            <a:avLst/>
            <a:gdLst/>
            <a:ahLst/>
            <a:cxnLst/>
            <a:rect l="l" t="t" r="r" b="b"/>
            <a:pathLst>
              <a:path w="7891666" h="7092635">
                <a:moveTo>
                  <a:pt x="0" y="0"/>
                </a:moveTo>
                <a:lnTo>
                  <a:pt x="7891666" y="0"/>
                </a:lnTo>
                <a:lnTo>
                  <a:pt x="7891666" y="7092635"/>
                </a:lnTo>
                <a:lnTo>
                  <a:pt x="0" y="70926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08333" y="368173"/>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7"/>
            <a:stretch>
              <a:fillRect/>
            </a:stretch>
          </a:blipFill>
        </p:spPr>
      </p:sp>
      <p:sp>
        <p:nvSpPr>
          <p:cNvPr id="10" name="Freeform 10"/>
          <p:cNvSpPr/>
          <p:nvPr/>
        </p:nvSpPr>
        <p:spPr>
          <a:xfrm>
            <a:off x="2664202" y="536686"/>
            <a:ext cx="3051241" cy="754713"/>
          </a:xfrm>
          <a:custGeom>
            <a:avLst/>
            <a:gdLst/>
            <a:ahLst/>
            <a:cxnLst/>
            <a:rect l="l" t="t" r="r" b="b"/>
            <a:pathLst>
              <a:path w="3051241" h="754713">
                <a:moveTo>
                  <a:pt x="0" y="0"/>
                </a:moveTo>
                <a:lnTo>
                  <a:pt x="3051241" y="0"/>
                </a:lnTo>
                <a:lnTo>
                  <a:pt x="3051241" y="754714"/>
                </a:lnTo>
                <a:lnTo>
                  <a:pt x="0" y="754714"/>
                </a:lnTo>
                <a:lnTo>
                  <a:pt x="0" y="0"/>
                </a:lnTo>
                <a:close/>
              </a:path>
            </a:pathLst>
          </a:custGeom>
          <a:blipFill>
            <a:blip r:embed="rId8"/>
            <a:stretch>
              <a:fillRect l="-7879" t="-46569" r="-8748" b="-35436"/>
            </a:stretch>
          </a:blipFill>
        </p:spPr>
      </p:sp>
      <p:sp>
        <p:nvSpPr>
          <p:cNvPr id="11" name="Freeform 11"/>
          <p:cNvSpPr/>
          <p:nvPr/>
        </p:nvSpPr>
        <p:spPr>
          <a:xfrm>
            <a:off x="1493892" y="368173"/>
            <a:ext cx="1085229" cy="1091740"/>
          </a:xfrm>
          <a:custGeom>
            <a:avLst/>
            <a:gdLst/>
            <a:ahLst/>
            <a:cxnLst/>
            <a:rect l="l" t="t" r="r" b="b"/>
            <a:pathLst>
              <a:path w="1085229" h="1091740">
                <a:moveTo>
                  <a:pt x="0" y="0"/>
                </a:moveTo>
                <a:lnTo>
                  <a:pt x="1085229" y="0"/>
                </a:lnTo>
                <a:lnTo>
                  <a:pt x="1085229" y="1091740"/>
                </a:lnTo>
                <a:lnTo>
                  <a:pt x="0" y="1091740"/>
                </a:lnTo>
                <a:lnTo>
                  <a:pt x="0" y="0"/>
                </a:lnTo>
                <a:close/>
              </a:path>
            </a:pathLst>
          </a:custGeom>
          <a:blipFill>
            <a:blip r:embed="rId9"/>
            <a:stretch>
              <a:fillRect/>
            </a:stretch>
          </a:blipFill>
        </p:spPr>
      </p:sp>
      <p:sp>
        <p:nvSpPr>
          <p:cNvPr id="12" name="Freeform 12"/>
          <p:cNvSpPr/>
          <p:nvPr/>
        </p:nvSpPr>
        <p:spPr>
          <a:xfrm>
            <a:off x="16019195" y="-584947"/>
            <a:ext cx="3040595" cy="3036794"/>
          </a:xfrm>
          <a:custGeom>
            <a:avLst/>
            <a:gdLst/>
            <a:ahLst/>
            <a:cxnLst/>
            <a:rect l="l" t="t" r="r" b="b"/>
            <a:pathLst>
              <a:path w="3040595" h="3036794">
                <a:moveTo>
                  <a:pt x="0" y="0"/>
                </a:moveTo>
                <a:lnTo>
                  <a:pt x="3040595" y="0"/>
                </a:lnTo>
                <a:lnTo>
                  <a:pt x="3040595" y="3036794"/>
                </a:lnTo>
                <a:lnTo>
                  <a:pt x="0" y="3036794"/>
                </a:lnTo>
                <a:lnTo>
                  <a:pt x="0" y="0"/>
                </a:lnTo>
                <a:close/>
              </a:path>
            </a:pathLst>
          </a:custGeom>
          <a:blipFill>
            <a:blip r:embed="rId10"/>
            <a:stretch>
              <a:fillRect/>
            </a:stretch>
          </a:blipFill>
        </p:spPr>
      </p:sp>
      <p:sp>
        <p:nvSpPr>
          <p:cNvPr id="13" name="TextBox 13"/>
          <p:cNvSpPr txBox="1"/>
          <p:nvPr/>
        </p:nvSpPr>
        <p:spPr>
          <a:xfrm>
            <a:off x="1180210" y="3498695"/>
            <a:ext cx="10491143" cy="2599827"/>
          </a:xfrm>
          <a:prstGeom prst="rect">
            <a:avLst/>
          </a:prstGeom>
        </p:spPr>
        <p:txBody>
          <a:bodyPr lIns="0" tIns="0" rIns="0" bIns="0" rtlCol="0" anchor="t">
            <a:spAutoFit/>
          </a:bodyPr>
          <a:lstStyle/>
          <a:p>
            <a:pPr algn="l">
              <a:lnSpc>
                <a:spcPts val="9724"/>
              </a:lnSpc>
            </a:pPr>
            <a:r>
              <a:rPr lang="en-US" sz="9350" b="1">
                <a:solidFill>
                  <a:srgbClr val="F4F4F4"/>
                </a:solidFill>
                <a:latin typeface="Poppins Bold"/>
                <a:ea typeface="Poppins Bold"/>
                <a:cs typeface="Poppins Bold"/>
                <a:sym typeface="Poppins Bold"/>
              </a:rPr>
              <a:t>SISTEM </a:t>
            </a:r>
          </a:p>
          <a:p>
            <a:pPr algn="l">
              <a:lnSpc>
                <a:spcPts val="9724"/>
              </a:lnSpc>
              <a:spcBef>
                <a:spcPct val="0"/>
              </a:spcBef>
            </a:pPr>
            <a:r>
              <a:rPr lang="en-US" sz="9350" b="1">
                <a:solidFill>
                  <a:srgbClr val="F4F4F4"/>
                </a:solidFill>
                <a:latin typeface="Poppins Bold"/>
                <a:ea typeface="Poppins Bold"/>
                <a:cs typeface="Poppins Bold"/>
                <a:sym typeface="Poppins Bold"/>
              </a:rPr>
              <a:t>KOMPUTER</a:t>
            </a:r>
          </a:p>
        </p:txBody>
      </p:sp>
      <p:sp>
        <p:nvSpPr>
          <p:cNvPr id="14" name="TextBox 14"/>
          <p:cNvSpPr txBox="1"/>
          <p:nvPr/>
        </p:nvSpPr>
        <p:spPr>
          <a:xfrm>
            <a:off x="1180210" y="6655739"/>
            <a:ext cx="10491143" cy="961792"/>
          </a:xfrm>
          <a:prstGeom prst="rect">
            <a:avLst/>
          </a:prstGeom>
        </p:spPr>
        <p:txBody>
          <a:bodyPr lIns="0" tIns="0" rIns="0" bIns="0" rtlCol="0" anchor="t">
            <a:spAutoFit/>
          </a:bodyPr>
          <a:lstStyle/>
          <a:p>
            <a:pPr algn="l">
              <a:lnSpc>
                <a:spcPts val="6813"/>
              </a:lnSpc>
              <a:spcBef>
                <a:spcPct val="0"/>
              </a:spcBef>
            </a:pPr>
            <a:r>
              <a:rPr lang="en-US" sz="6551" b="1">
                <a:solidFill>
                  <a:srgbClr val="063050"/>
                </a:solidFill>
                <a:latin typeface="Poppins Bold"/>
                <a:ea typeface="Poppins Bold"/>
                <a:cs typeface="Poppins Bold"/>
                <a:sym typeface="Poppins Bold"/>
              </a:rPr>
              <a:t>Informatika Kelas 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 y="2352865"/>
            <a:ext cx="18371136" cy="1464829"/>
            <a:chOff x="-21896" y="0"/>
            <a:chExt cx="4838489" cy="385799"/>
          </a:xfrm>
        </p:grpSpPr>
        <p:sp>
          <p:nvSpPr>
            <p:cNvPr id="4" name="Freeform 4"/>
            <p:cNvSpPr/>
            <p:nvPr/>
          </p:nvSpPr>
          <p:spPr>
            <a:xfrm>
              <a:off x="-21896" y="0"/>
              <a:ext cx="4816592" cy="385799"/>
            </a:xfrm>
            <a:custGeom>
              <a:avLst/>
              <a:gdLst/>
              <a:ahLst/>
              <a:cxnLst/>
              <a:rect l="l" t="t" r="r" b="b"/>
              <a:pathLst>
                <a:path w="4816592" h="385799">
                  <a:moveTo>
                    <a:pt x="0" y="0"/>
                  </a:moveTo>
                  <a:lnTo>
                    <a:pt x="4816592" y="0"/>
                  </a:lnTo>
                  <a:lnTo>
                    <a:pt x="4816592" y="385799"/>
                  </a:lnTo>
                  <a:lnTo>
                    <a:pt x="0" y="385799"/>
                  </a:lnTo>
                  <a:close/>
                </a:path>
              </a:pathLst>
            </a:custGeom>
            <a:solidFill>
              <a:srgbClr val="2B59C3">
                <a:alpha val="71765"/>
              </a:srgbClr>
            </a:solidFill>
          </p:spPr>
        </p:sp>
        <p:sp>
          <p:nvSpPr>
            <p:cNvPr id="5" name="TextBox 5"/>
            <p:cNvSpPr txBox="1"/>
            <p:nvPr/>
          </p:nvSpPr>
          <p:spPr>
            <a:xfrm>
              <a:off x="0" y="28575"/>
              <a:ext cx="4816593" cy="357224"/>
            </a:xfrm>
            <a:prstGeom prst="rect">
              <a:avLst/>
            </a:prstGeom>
          </p:spPr>
          <p:txBody>
            <a:bodyPr lIns="50800" tIns="50800" rIns="50800" bIns="50800" rtlCol="0" anchor="ctr"/>
            <a:lstStyle/>
            <a:p>
              <a:pPr algn="ctr">
                <a:lnSpc>
                  <a:spcPts val="2661"/>
                </a:lnSpc>
              </a:pPr>
              <a:endParaRPr/>
            </a:p>
          </p:txBody>
        </p:sp>
      </p:grpSp>
      <p:grpSp>
        <p:nvGrpSpPr>
          <p:cNvPr id="6" name="Group 6"/>
          <p:cNvGrpSpPr/>
          <p:nvPr/>
        </p:nvGrpSpPr>
        <p:grpSpPr>
          <a:xfrm>
            <a:off x="2660616" y="5940104"/>
            <a:ext cx="12410255" cy="3318196"/>
            <a:chOff x="0" y="0"/>
            <a:chExt cx="16547007" cy="4424262"/>
          </a:xfrm>
        </p:grpSpPr>
        <p:grpSp>
          <p:nvGrpSpPr>
            <p:cNvPr id="7" name="Group 7"/>
            <p:cNvGrpSpPr/>
            <p:nvPr/>
          </p:nvGrpSpPr>
          <p:grpSpPr>
            <a:xfrm>
              <a:off x="0" y="0"/>
              <a:ext cx="4809038" cy="4424262"/>
              <a:chOff x="0" y="0"/>
              <a:chExt cx="949933" cy="873928"/>
            </a:xfrm>
          </p:grpSpPr>
          <p:sp>
            <p:nvSpPr>
              <p:cNvPr id="8" name="Freeform 8"/>
              <p:cNvSpPr/>
              <p:nvPr/>
            </p:nvSpPr>
            <p:spPr>
              <a:xfrm>
                <a:off x="0" y="0"/>
                <a:ext cx="949933" cy="873928"/>
              </a:xfrm>
              <a:custGeom>
                <a:avLst/>
                <a:gdLst/>
                <a:ahLst/>
                <a:cxnLst/>
                <a:rect l="l" t="t" r="r" b="b"/>
                <a:pathLst>
                  <a:path w="949933" h="873928">
                    <a:moveTo>
                      <a:pt x="0" y="0"/>
                    </a:moveTo>
                    <a:lnTo>
                      <a:pt x="949933" y="0"/>
                    </a:lnTo>
                    <a:lnTo>
                      <a:pt x="949933" y="873928"/>
                    </a:lnTo>
                    <a:lnTo>
                      <a:pt x="0" y="873928"/>
                    </a:lnTo>
                    <a:close/>
                  </a:path>
                </a:pathLst>
              </a:custGeom>
              <a:solidFill>
                <a:srgbClr val="9FCDFF"/>
              </a:solidFill>
              <a:ln w="104775" cap="sq">
                <a:solidFill>
                  <a:srgbClr val="000000"/>
                </a:solidFill>
                <a:prstDash val="solid"/>
                <a:miter/>
              </a:ln>
            </p:spPr>
          </p:sp>
          <p:sp>
            <p:nvSpPr>
              <p:cNvPr id="9" name="TextBox 9"/>
              <p:cNvSpPr txBox="1"/>
              <p:nvPr/>
            </p:nvSpPr>
            <p:spPr>
              <a:xfrm>
                <a:off x="0" y="9525"/>
                <a:ext cx="949933" cy="864403"/>
              </a:xfrm>
              <a:prstGeom prst="rect">
                <a:avLst/>
              </a:prstGeom>
            </p:spPr>
            <p:txBody>
              <a:bodyPr lIns="50800" tIns="50800" rIns="50800" bIns="50800" rtlCol="0" anchor="ctr"/>
              <a:lstStyle/>
              <a:p>
                <a:pPr algn="ctr">
                  <a:lnSpc>
                    <a:spcPts val="1978"/>
                  </a:lnSpc>
                </a:pPr>
                <a:endParaRPr/>
              </a:p>
            </p:txBody>
          </p:sp>
        </p:grpSp>
        <p:grpSp>
          <p:nvGrpSpPr>
            <p:cNvPr id="10" name="Group 10"/>
            <p:cNvGrpSpPr/>
            <p:nvPr/>
          </p:nvGrpSpPr>
          <p:grpSpPr>
            <a:xfrm>
              <a:off x="0" y="0"/>
              <a:ext cx="4809038" cy="3468197"/>
              <a:chOff x="0" y="0"/>
              <a:chExt cx="949933" cy="685076"/>
            </a:xfrm>
          </p:grpSpPr>
          <p:sp>
            <p:nvSpPr>
              <p:cNvPr id="11" name="Freeform 11"/>
              <p:cNvSpPr/>
              <p:nvPr/>
            </p:nvSpPr>
            <p:spPr>
              <a:xfrm>
                <a:off x="0" y="0"/>
                <a:ext cx="949933" cy="685076"/>
              </a:xfrm>
              <a:custGeom>
                <a:avLst/>
                <a:gdLst/>
                <a:ahLst/>
                <a:cxnLst/>
                <a:rect l="l" t="t" r="r" b="b"/>
                <a:pathLst>
                  <a:path w="949933" h="685076">
                    <a:moveTo>
                      <a:pt x="0" y="0"/>
                    </a:moveTo>
                    <a:lnTo>
                      <a:pt x="949933" y="0"/>
                    </a:lnTo>
                    <a:lnTo>
                      <a:pt x="949933" y="685076"/>
                    </a:lnTo>
                    <a:lnTo>
                      <a:pt x="0" y="685076"/>
                    </a:lnTo>
                    <a:close/>
                  </a:path>
                </a:pathLst>
              </a:custGeom>
              <a:solidFill>
                <a:srgbClr val="B8B5B5"/>
              </a:solidFill>
              <a:ln w="104775" cap="sq">
                <a:solidFill>
                  <a:srgbClr val="000000"/>
                </a:solidFill>
                <a:prstDash val="solid"/>
                <a:miter/>
              </a:ln>
            </p:spPr>
          </p:sp>
          <p:sp>
            <p:nvSpPr>
              <p:cNvPr id="12" name="TextBox 12"/>
              <p:cNvSpPr txBox="1"/>
              <p:nvPr/>
            </p:nvSpPr>
            <p:spPr>
              <a:xfrm>
                <a:off x="0" y="9525"/>
                <a:ext cx="949933" cy="675551"/>
              </a:xfrm>
              <a:prstGeom prst="rect">
                <a:avLst/>
              </a:prstGeom>
            </p:spPr>
            <p:txBody>
              <a:bodyPr lIns="50800" tIns="50800" rIns="50800" bIns="50800" rtlCol="0" anchor="ctr"/>
              <a:lstStyle/>
              <a:p>
                <a:pPr algn="ctr">
                  <a:lnSpc>
                    <a:spcPts val="1978"/>
                  </a:lnSpc>
                </a:pPr>
                <a:endParaRPr/>
              </a:p>
            </p:txBody>
          </p:sp>
        </p:grpSp>
        <p:sp>
          <p:nvSpPr>
            <p:cNvPr id="13" name="Freeform 13"/>
            <p:cNvSpPr/>
            <p:nvPr/>
          </p:nvSpPr>
          <p:spPr>
            <a:xfrm>
              <a:off x="27384" y="145640"/>
              <a:ext cx="4728870" cy="3176918"/>
            </a:xfrm>
            <a:custGeom>
              <a:avLst/>
              <a:gdLst/>
              <a:ahLst/>
              <a:cxnLst/>
              <a:rect l="l" t="t" r="r" b="b"/>
              <a:pathLst>
                <a:path w="4728870" h="3176918">
                  <a:moveTo>
                    <a:pt x="0" y="0"/>
                  </a:moveTo>
                  <a:lnTo>
                    <a:pt x="4728870" y="0"/>
                  </a:lnTo>
                  <a:lnTo>
                    <a:pt x="4728870" y="3176918"/>
                  </a:lnTo>
                  <a:lnTo>
                    <a:pt x="0" y="3176918"/>
                  </a:lnTo>
                  <a:lnTo>
                    <a:pt x="0" y="0"/>
                  </a:lnTo>
                  <a:close/>
                </a:path>
              </a:pathLst>
            </a:custGeom>
            <a:blipFill>
              <a:blip r:embed="rId3"/>
              <a:stretch>
                <a:fillRect l="-24280" t="-2029" b="-2029"/>
              </a:stretch>
            </a:blipFill>
          </p:spPr>
        </p:sp>
        <p:grpSp>
          <p:nvGrpSpPr>
            <p:cNvPr id="14" name="Group 14"/>
            <p:cNvGrpSpPr/>
            <p:nvPr/>
          </p:nvGrpSpPr>
          <p:grpSpPr>
            <a:xfrm>
              <a:off x="27384" y="94840"/>
              <a:ext cx="4728870" cy="4329422"/>
              <a:chOff x="0" y="0"/>
              <a:chExt cx="934098" cy="855194"/>
            </a:xfrm>
          </p:grpSpPr>
          <p:sp>
            <p:nvSpPr>
              <p:cNvPr id="15" name="Freeform 15"/>
              <p:cNvSpPr/>
              <p:nvPr/>
            </p:nvSpPr>
            <p:spPr>
              <a:xfrm>
                <a:off x="0" y="0"/>
                <a:ext cx="934098" cy="855195"/>
              </a:xfrm>
              <a:custGeom>
                <a:avLst/>
                <a:gdLst/>
                <a:ahLst/>
                <a:cxnLst/>
                <a:rect l="l" t="t" r="r" b="b"/>
                <a:pathLst>
                  <a:path w="934098" h="855195">
                    <a:moveTo>
                      <a:pt x="0" y="0"/>
                    </a:moveTo>
                    <a:lnTo>
                      <a:pt x="934098" y="0"/>
                    </a:lnTo>
                    <a:lnTo>
                      <a:pt x="934098" y="855195"/>
                    </a:lnTo>
                    <a:lnTo>
                      <a:pt x="0" y="855195"/>
                    </a:lnTo>
                    <a:close/>
                  </a:path>
                </a:pathLst>
              </a:custGeom>
              <a:solidFill>
                <a:srgbClr val="4F9FF5">
                  <a:alpha val="0"/>
                </a:srgbClr>
              </a:solidFill>
            </p:spPr>
          </p:sp>
          <p:sp>
            <p:nvSpPr>
              <p:cNvPr id="16" name="TextBox 16"/>
              <p:cNvSpPr txBox="1"/>
              <p:nvPr/>
            </p:nvSpPr>
            <p:spPr>
              <a:xfrm>
                <a:off x="0" y="28575"/>
                <a:ext cx="934098" cy="826619"/>
              </a:xfrm>
              <a:prstGeom prst="rect">
                <a:avLst/>
              </a:prstGeom>
            </p:spPr>
            <p:txBody>
              <a:bodyPr lIns="50800" tIns="50800" rIns="50800" bIns="50800" rtlCol="0" anchor="ctr"/>
              <a:lstStyle/>
              <a:p>
                <a:pPr algn="ctr">
                  <a:lnSpc>
                    <a:spcPts val="2661"/>
                  </a:lnSpc>
                </a:pPr>
                <a:endParaRPr/>
              </a:p>
            </p:txBody>
          </p:sp>
        </p:grpSp>
        <p:sp>
          <p:nvSpPr>
            <p:cNvPr id="17" name="TextBox 17"/>
            <p:cNvSpPr txBox="1"/>
            <p:nvPr/>
          </p:nvSpPr>
          <p:spPr>
            <a:xfrm>
              <a:off x="242355" y="3579322"/>
              <a:ext cx="4332891" cy="562180"/>
            </a:xfrm>
            <a:prstGeom prst="rect">
              <a:avLst/>
            </a:prstGeom>
          </p:spPr>
          <p:txBody>
            <a:bodyPr lIns="0" tIns="0" rIns="0" bIns="0" rtlCol="0" anchor="t">
              <a:spAutoFit/>
            </a:bodyPr>
            <a:lstStyle/>
            <a:p>
              <a:pPr algn="ctr">
                <a:lnSpc>
                  <a:spcPts val="2932"/>
                </a:lnSpc>
                <a:spcBef>
                  <a:spcPct val="0"/>
                </a:spcBef>
              </a:pPr>
              <a:r>
                <a:rPr lang="en-US" sz="2820">
                  <a:solidFill>
                    <a:srgbClr val="000000"/>
                  </a:solidFill>
                  <a:latin typeface="Poppins"/>
                  <a:ea typeface="Poppins"/>
                  <a:cs typeface="Poppins"/>
                  <a:sym typeface="Poppins"/>
                </a:rPr>
                <a:t>sistem operasi</a:t>
              </a:r>
            </a:p>
          </p:txBody>
        </p:sp>
        <p:grpSp>
          <p:nvGrpSpPr>
            <p:cNvPr id="18" name="Group 18"/>
            <p:cNvGrpSpPr/>
            <p:nvPr/>
          </p:nvGrpSpPr>
          <p:grpSpPr>
            <a:xfrm>
              <a:off x="5911450" y="0"/>
              <a:ext cx="4908950" cy="4424262"/>
              <a:chOff x="0" y="0"/>
              <a:chExt cx="969669" cy="873928"/>
            </a:xfrm>
          </p:grpSpPr>
          <p:sp>
            <p:nvSpPr>
              <p:cNvPr id="19" name="Freeform 19"/>
              <p:cNvSpPr/>
              <p:nvPr/>
            </p:nvSpPr>
            <p:spPr>
              <a:xfrm>
                <a:off x="0" y="0"/>
                <a:ext cx="969669" cy="873928"/>
              </a:xfrm>
              <a:custGeom>
                <a:avLst/>
                <a:gdLst/>
                <a:ahLst/>
                <a:cxnLst/>
                <a:rect l="l" t="t" r="r" b="b"/>
                <a:pathLst>
                  <a:path w="969669" h="873928">
                    <a:moveTo>
                      <a:pt x="0" y="0"/>
                    </a:moveTo>
                    <a:lnTo>
                      <a:pt x="969669" y="0"/>
                    </a:lnTo>
                    <a:lnTo>
                      <a:pt x="969669" y="873928"/>
                    </a:lnTo>
                    <a:lnTo>
                      <a:pt x="0" y="873928"/>
                    </a:lnTo>
                    <a:close/>
                  </a:path>
                </a:pathLst>
              </a:custGeom>
              <a:solidFill>
                <a:srgbClr val="9FCDFF"/>
              </a:solidFill>
              <a:ln w="104775" cap="sq">
                <a:solidFill>
                  <a:srgbClr val="000000"/>
                </a:solidFill>
                <a:prstDash val="solid"/>
                <a:miter/>
              </a:ln>
            </p:spPr>
          </p:sp>
          <p:sp>
            <p:nvSpPr>
              <p:cNvPr id="20" name="TextBox 20"/>
              <p:cNvSpPr txBox="1"/>
              <p:nvPr/>
            </p:nvSpPr>
            <p:spPr>
              <a:xfrm>
                <a:off x="0" y="9525"/>
                <a:ext cx="969669" cy="864403"/>
              </a:xfrm>
              <a:prstGeom prst="rect">
                <a:avLst/>
              </a:prstGeom>
            </p:spPr>
            <p:txBody>
              <a:bodyPr lIns="50800" tIns="50800" rIns="50800" bIns="50800" rtlCol="0" anchor="ctr"/>
              <a:lstStyle/>
              <a:p>
                <a:pPr algn="ctr">
                  <a:lnSpc>
                    <a:spcPts val="1978"/>
                  </a:lnSpc>
                </a:pPr>
                <a:endParaRPr/>
              </a:p>
            </p:txBody>
          </p:sp>
        </p:grpSp>
        <p:grpSp>
          <p:nvGrpSpPr>
            <p:cNvPr id="21" name="Group 21"/>
            <p:cNvGrpSpPr/>
            <p:nvPr/>
          </p:nvGrpSpPr>
          <p:grpSpPr>
            <a:xfrm>
              <a:off x="5911450" y="0"/>
              <a:ext cx="4908950" cy="3468197"/>
              <a:chOff x="0" y="0"/>
              <a:chExt cx="969669" cy="685076"/>
            </a:xfrm>
          </p:grpSpPr>
          <p:sp>
            <p:nvSpPr>
              <p:cNvPr id="22" name="Freeform 22"/>
              <p:cNvSpPr/>
              <p:nvPr/>
            </p:nvSpPr>
            <p:spPr>
              <a:xfrm>
                <a:off x="0" y="0"/>
                <a:ext cx="969669" cy="685076"/>
              </a:xfrm>
              <a:custGeom>
                <a:avLst/>
                <a:gdLst/>
                <a:ahLst/>
                <a:cxnLst/>
                <a:rect l="l" t="t" r="r" b="b"/>
                <a:pathLst>
                  <a:path w="969669" h="685076">
                    <a:moveTo>
                      <a:pt x="0" y="0"/>
                    </a:moveTo>
                    <a:lnTo>
                      <a:pt x="969669" y="0"/>
                    </a:lnTo>
                    <a:lnTo>
                      <a:pt x="969669" y="685076"/>
                    </a:lnTo>
                    <a:lnTo>
                      <a:pt x="0" y="685076"/>
                    </a:lnTo>
                    <a:close/>
                  </a:path>
                </a:pathLst>
              </a:custGeom>
              <a:solidFill>
                <a:srgbClr val="B8B5B5"/>
              </a:solidFill>
              <a:ln w="104775" cap="sq">
                <a:solidFill>
                  <a:srgbClr val="000000"/>
                </a:solidFill>
                <a:prstDash val="solid"/>
                <a:miter/>
              </a:ln>
            </p:spPr>
          </p:sp>
          <p:sp>
            <p:nvSpPr>
              <p:cNvPr id="23" name="TextBox 23"/>
              <p:cNvSpPr txBox="1"/>
              <p:nvPr/>
            </p:nvSpPr>
            <p:spPr>
              <a:xfrm>
                <a:off x="0" y="9525"/>
                <a:ext cx="969669" cy="675551"/>
              </a:xfrm>
              <a:prstGeom prst="rect">
                <a:avLst/>
              </a:prstGeom>
            </p:spPr>
            <p:txBody>
              <a:bodyPr lIns="50800" tIns="50800" rIns="50800" bIns="50800" rtlCol="0" anchor="ctr"/>
              <a:lstStyle/>
              <a:p>
                <a:pPr algn="ctr">
                  <a:lnSpc>
                    <a:spcPts val="1978"/>
                  </a:lnSpc>
                </a:pPr>
                <a:endParaRPr/>
              </a:p>
            </p:txBody>
          </p:sp>
        </p:grpSp>
        <p:sp>
          <p:nvSpPr>
            <p:cNvPr id="24" name="Freeform 24"/>
            <p:cNvSpPr/>
            <p:nvPr/>
          </p:nvSpPr>
          <p:spPr>
            <a:xfrm>
              <a:off x="5949908" y="126590"/>
              <a:ext cx="4806634" cy="3215018"/>
            </a:xfrm>
            <a:custGeom>
              <a:avLst/>
              <a:gdLst/>
              <a:ahLst/>
              <a:cxnLst/>
              <a:rect l="l" t="t" r="r" b="b"/>
              <a:pathLst>
                <a:path w="4806634" h="3215018">
                  <a:moveTo>
                    <a:pt x="0" y="0"/>
                  </a:moveTo>
                  <a:lnTo>
                    <a:pt x="4806634" y="0"/>
                  </a:lnTo>
                  <a:lnTo>
                    <a:pt x="4806634" y="3215018"/>
                  </a:lnTo>
                  <a:lnTo>
                    <a:pt x="0" y="3215018"/>
                  </a:lnTo>
                  <a:lnTo>
                    <a:pt x="0" y="0"/>
                  </a:lnTo>
                  <a:close/>
                </a:path>
              </a:pathLst>
            </a:custGeom>
            <a:blipFill>
              <a:blip r:embed="rId4"/>
              <a:stretch>
                <a:fillRect t="-18081" b="-21157"/>
              </a:stretch>
            </a:blipFill>
          </p:spPr>
        </p:sp>
        <p:sp>
          <p:nvSpPr>
            <p:cNvPr id="25" name="TextBox 25"/>
            <p:cNvSpPr txBox="1"/>
            <p:nvPr/>
          </p:nvSpPr>
          <p:spPr>
            <a:xfrm>
              <a:off x="6153805" y="3579322"/>
              <a:ext cx="4506353" cy="562180"/>
            </a:xfrm>
            <a:prstGeom prst="rect">
              <a:avLst/>
            </a:prstGeom>
          </p:spPr>
          <p:txBody>
            <a:bodyPr lIns="0" tIns="0" rIns="0" bIns="0" rtlCol="0" anchor="t">
              <a:spAutoFit/>
            </a:bodyPr>
            <a:lstStyle/>
            <a:p>
              <a:pPr algn="ctr">
                <a:lnSpc>
                  <a:spcPts val="2932"/>
                </a:lnSpc>
                <a:spcBef>
                  <a:spcPct val="0"/>
                </a:spcBef>
              </a:pPr>
              <a:r>
                <a:rPr lang="en-US" sz="2820">
                  <a:solidFill>
                    <a:srgbClr val="000000"/>
                  </a:solidFill>
                  <a:latin typeface="Poppins"/>
                  <a:ea typeface="Poppins"/>
                  <a:cs typeface="Poppins"/>
                  <a:sym typeface="Poppins"/>
                </a:rPr>
                <a:t>Aplikasi</a:t>
              </a:r>
            </a:p>
          </p:txBody>
        </p:sp>
        <p:grpSp>
          <p:nvGrpSpPr>
            <p:cNvPr id="26" name="Group 26"/>
            <p:cNvGrpSpPr/>
            <p:nvPr/>
          </p:nvGrpSpPr>
          <p:grpSpPr>
            <a:xfrm>
              <a:off x="6042547" y="0"/>
              <a:ext cx="4728870" cy="4329422"/>
              <a:chOff x="0" y="0"/>
              <a:chExt cx="934098" cy="855194"/>
            </a:xfrm>
          </p:grpSpPr>
          <p:sp>
            <p:nvSpPr>
              <p:cNvPr id="27" name="Freeform 27">
                <a:hlinkClick r:id="rId5" action="ppaction://hlinksldjump"/>
              </p:cNvPr>
              <p:cNvSpPr/>
              <p:nvPr/>
            </p:nvSpPr>
            <p:spPr>
              <a:xfrm>
                <a:off x="0" y="0"/>
                <a:ext cx="934098" cy="855195"/>
              </a:xfrm>
              <a:custGeom>
                <a:avLst/>
                <a:gdLst/>
                <a:ahLst/>
                <a:cxnLst/>
                <a:rect l="l" t="t" r="r" b="b"/>
                <a:pathLst>
                  <a:path w="934098" h="855195">
                    <a:moveTo>
                      <a:pt x="0" y="0"/>
                    </a:moveTo>
                    <a:lnTo>
                      <a:pt x="934098" y="0"/>
                    </a:lnTo>
                    <a:lnTo>
                      <a:pt x="934098" y="855195"/>
                    </a:lnTo>
                    <a:lnTo>
                      <a:pt x="0" y="855195"/>
                    </a:lnTo>
                    <a:close/>
                  </a:path>
                </a:pathLst>
              </a:custGeom>
              <a:solidFill>
                <a:srgbClr val="4F9FF5">
                  <a:alpha val="0"/>
                </a:srgbClr>
              </a:solidFill>
            </p:spPr>
          </p:sp>
          <p:sp>
            <p:nvSpPr>
              <p:cNvPr id="28" name="TextBox 28"/>
              <p:cNvSpPr txBox="1"/>
              <p:nvPr/>
            </p:nvSpPr>
            <p:spPr>
              <a:xfrm>
                <a:off x="0" y="28575"/>
                <a:ext cx="934098" cy="826619"/>
              </a:xfrm>
              <a:prstGeom prst="rect">
                <a:avLst/>
              </a:prstGeom>
            </p:spPr>
            <p:txBody>
              <a:bodyPr lIns="50800" tIns="50800" rIns="50800" bIns="50800" rtlCol="0" anchor="ctr"/>
              <a:lstStyle/>
              <a:p>
                <a:pPr algn="ctr">
                  <a:lnSpc>
                    <a:spcPts val="2661"/>
                  </a:lnSpc>
                </a:pPr>
                <a:endParaRPr/>
              </a:p>
            </p:txBody>
          </p:sp>
        </p:grpSp>
        <p:grpSp>
          <p:nvGrpSpPr>
            <p:cNvPr id="29" name="Group 29"/>
            <p:cNvGrpSpPr/>
            <p:nvPr/>
          </p:nvGrpSpPr>
          <p:grpSpPr>
            <a:xfrm>
              <a:off x="11818137" y="0"/>
              <a:ext cx="4400352" cy="4424262"/>
              <a:chOff x="0" y="0"/>
              <a:chExt cx="869205" cy="873928"/>
            </a:xfrm>
          </p:grpSpPr>
          <p:sp>
            <p:nvSpPr>
              <p:cNvPr id="30" name="Freeform 30"/>
              <p:cNvSpPr/>
              <p:nvPr/>
            </p:nvSpPr>
            <p:spPr>
              <a:xfrm>
                <a:off x="0" y="0"/>
                <a:ext cx="869205" cy="873928"/>
              </a:xfrm>
              <a:custGeom>
                <a:avLst/>
                <a:gdLst/>
                <a:ahLst/>
                <a:cxnLst/>
                <a:rect l="l" t="t" r="r" b="b"/>
                <a:pathLst>
                  <a:path w="869205" h="873928">
                    <a:moveTo>
                      <a:pt x="0" y="0"/>
                    </a:moveTo>
                    <a:lnTo>
                      <a:pt x="869205" y="0"/>
                    </a:lnTo>
                    <a:lnTo>
                      <a:pt x="869205" y="873928"/>
                    </a:lnTo>
                    <a:lnTo>
                      <a:pt x="0" y="873928"/>
                    </a:lnTo>
                    <a:close/>
                  </a:path>
                </a:pathLst>
              </a:custGeom>
              <a:solidFill>
                <a:srgbClr val="9FCDFF"/>
              </a:solidFill>
              <a:ln w="104775" cap="sq">
                <a:solidFill>
                  <a:srgbClr val="000000"/>
                </a:solidFill>
                <a:prstDash val="solid"/>
                <a:miter/>
              </a:ln>
            </p:spPr>
          </p:sp>
          <p:sp>
            <p:nvSpPr>
              <p:cNvPr id="31" name="TextBox 31"/>
              <p:cNvSpPr txBox="1"/>
              <p:nvPr/>
            </p:nvSpPr>
            <p:spPr>
              <a:xfrm>
                <a:off x="0" y="9525"/>
                <a:ext cx="869205" cy="864403"/>
              </a:xfrm>
              <a:prstGeom prst="rect">
                <a:avLst/>
              </a:prstGeom>
            </p:spPr>
            <p:txBody>
              <a:bodyPr lIns="50800" tIns="50800" rIns="50800" bIns="50800" rtlCol="0" anchor="ctr"/>
              <a:lstStyle/>
              <a:p>
                <a:pPr algn="ctr">
                  <a:lnSpc>
                    <a:spcPts val="1978"/>
                  </a:lnSpc>
                </a:pPr>
                <a:endParaRPr/>
              </a:p>
            </p:txBody>
          </p:sp>
        </p:grpSp>
        <p:grpSp>
          <p:nvGrpSpPr>
            <p:cNvPr id="32" name="Group 32"/>
            <p:cNvGrpSpPr/>
            <p:nvPr/>
          </p:nvGrpSpPr>
          <p:grpSpPr>
            <a:xfrm>
              <a:off x="11818137" y="0"/>
              <a:ext cx="4400352" cy="3468197"/>
              <a:chOff x="0" y="0"/>
              <a:chExt cx="869205" cy="685076"/>
            </a:xfrm>
          </p:grpSpPr>
          <p:sp>
            <p:nvSpPr>
              <p:cNvPr id="33" name="Freeform 33"/>
              <p:cNvSpPr/>
              <p:nvPr/>
            </p:nvSpPr>
            <p:spPr>
              <a:xfrm>
                <a:off x="0" y="0"/>
                <a:ext cx="869205" cy="685076"/>
              </a:xfrm>
              <a:custGeom>
                <a:avLst/>
                <a:gdLst/>
                <a:ahLst/>
                <a:cxnLst/>
                <a:rect l="l" t="t" r="r" b="b"/>
                <a:pathLst>
                  <a:path w="869205" h="685076">
                    <a:moveTo>
                      <a:pt x="0" y="0"/>
                    </a:moveTo>
                    <a:lnTo>
                      <a:pt x="869205" y="0"/>
                    </a:lnTo>
                    <a:lnTo>
                      <a:pt x="869205" y="685076"/>
                    </a:lnTo>
                    <a:lnTo>
                      <a:pt x="0" y="685076"/>
                    </a:lnTo>
                    <a:close/>
                  </a:path>
                </a:pathLst>
              </a:custGeom>
              <a:solidFill>
                <a:srgbClr val="B8B5B5"/>
              </a:solidFill>
              <a:ln w="104775" cap="sq">
                <a:solidFill>
                  <a:srgbClr val="000000"/>
                </a:solidFill>
                <a:prstDash val="solid"/>
                <a:miter/>
              </a:ln>
            </p:spPr>
          </p:sp>
          <p:sp>
            <p:nvSpPr>
              <p:cNvPr id="34" name="TextBox 34"/>
              <p:cNvSpPr txBox="1"/>
              <p:nvPr/>
            </p:nvSpPr>
            <p:spPr>
              <a:xfrm>
                <a:off x="0" y="9525"/>
                <a:ext cx="869205" cy="675551"/>
              </a:xfrm>
              <a:prstGeom prst="rect">
                <a:avLst/>
              </a:prstGeom>
            </p:spPr>
            <p:txBody>
              <a:bodyPr lIns="50800" tIns="50800" rIns="50800" bIns="50800" rtlCol="0" anchor="ctr"/>
              <a:lstStyle/>
              <a:p>
                <a:pPr algn="ctr">
                  <a:lnSpc>
                    <a:spcPts val="1978"/>
                  </a:lnSpc>
                </a:pPr>
                <a:endParaRPr/>
              </a:p>
            </p:txBody>
          </p:sp>
        </p:grpSp>
        <p:sp>
          <p:nvSpPr>
            <p:cNvPr id="35" name="Freeform 35"/>
            <p:cNvSpPr/>
            <p:nvPr/>
          </p:nvSpPr>
          <p:spPr>
            <a:xfrm>
              <a:off x="11963400" y="89342"/>
              <a:ext cx="4166189" cy="3233215"/>
            </a:xfrm>
            <a:custGeom>
              <a:avLst/>
              <a:gdLst/>
              <a:ahLst/>
              <a:cxnLst/>
              <a:rect l="l" t="t" r="r" b="b"/>
              <a:pathLst>
                <a:path w="4166189" h="3233215">
                  <a:moveTo>
                    <a:pt x="0" y="0"/>
                  </a:moveTo>
                  <a:lnTo>
                    <a:pt x="4166189" y="0"/>
                  </a:lnTo>
                  <a:lnTo>
                    <a:pt x="4166189" y="3233216"/>
                  </a:lnTo>
                  <a:lnTo>
                    <a:pt x="0" y="3233216"/>
                  </a:lnTo>
                  <a:lnTo>
                    <a:pt x="0" y="0"/>
                  </a:lnTo>
                  <a:close/>
                </a:path>
              </a:pathLst>
            </a:custGeom>
            <a:blipFill>
              <a:blip r:embed="rId6"/>
              <a:stretch>
                <a:fillRect t="-13093" b="-15762"/>
              </a:stretch>
            </a:blipFill>
          </p:spPr>
        </p:sp>
        <p:sp>
          <p:nvSpPr>
            <p:cNvPr id="36" name="TextBox 36"/>
            <p:cNvSpPr txBox="1"/>
            <p:nvPr/>
          </p:nvSpPr>
          <p:spPr>
            <a:xfrm>
              <a:off x="12300706" y="3579322"/>
              <a:ext cx="3491577" cy="562180"/>
            </a:xfrm>
            <a:prstGeom prst="rect">
              <a:avLst/>
            </a:prstGeom>
          </p:spPr>
          <p:txBody>
            <a:bodyPr lIns="0" tIns="0" rIns="0" bIns="0" rtlCol="0" anchor="t">
              <a:spAutoFit/>
            </a:bodyPr>
            <a:lstStyle/>
            <a:p>
              <a:pPr algn="ctr">
                <a:lnSpc>
                  <a:spcPts val="2932"/>
                </a:lnSpc>
                <a:spcBef>
                  <a:spcPct val="0"/>
                </a:spcBef>
              </a:pPr>
              <a:r>
                <a:rPr lang="en-US" sz="2820">
                  <a:solidFill>
                    <a:srgbClr val="000000"/>
                  </a:solidFill>
                  <a:latin typeface="Poppins"/>
                  <a:ea typeface="Poppins"/>
                  <a:cs typeface="Poppins"/>
                  <a:sym typeface="Poppins"/>
                </a:rPr>
                <a:t>Utility</a:t>
              </a:r>
            </a:p>
          </p:txBody>
        </p:sp>
        <p:grpSp>
          <p:nvGrpSpPr>
            <p:cNvPr id="37" name="Group 37"/>
            <p:cNvGrpSpPr/>
            <p:nvPr/>
          </p:nvGrpSpPr>
          <p:grpSpPr>
            <a:xfrm>
              <a:off x="11818137" y="47420"/>
              <a:ext cx="4728870" cy="4329422"/>
              <a:chOff x="0" y="0"/>
              <a:chExt cx="934098" cy="855194"/>
            </a:xfrm>
          </p:grpSpPr>
          <p:sp>
            <p:nvSpPr>
              <p:cNvPr id="38" name="Freeform 38">
                <a:hlinkClick r:id="rId7" action="ppaction://hlinksldjump"/>
              </p:cNvPr>
              <p:cNvSpPr/>
              <p:nvPr/>
            </p:nvSpPr>
            <p:spPr>
              <a:xfrm>
                <a:off x="0" y="0"/>
                <a:ext cx="934098" cy="855195"/>
              </a:xfrm>
              <a:custGeom>
                <a:avLst/>
                <a:gdLst/>
                <a:ahLst/>
                <a:cxnLst/>
                <a:rect l="l" t="t" r="r" b="b"/>
                <a:pathLst>
                  <a:path w="934098" h="855195">
                    <a:moveTo>
                      <a:pt x="0" y="0"/>
                    </a:moveTo>
                    <a:lnTo>
                      <a:pt x="934098" y="0"/>
                    </a:lnTo>
                    <a:lnTo>
                      <a:pt x="934098" y="855195"/>
                    </a:lnTo>
                    <a:lnTo>
                      <a:pt x="0" y="855195"/>
                    </a:lnTo>
                    <a:close/>
                  </a:path>
                </a:pathLst>
              </a:custGeom>
              <a:solidFill>
                <a:srgbClr val="4F9FF5">
                  <a:alpha val="0"/>
                </a:srgbClr>
              </a:solidFill>
            </p:spPr>
          </p:sp>
          <p:sp>
            <p:nvSpPr>
              <p:cNvPr id="39" name="TextBox 39"/>
              <p:cNvSpPr txBox="1"/>
              <p:nvPr/>
            </p:nvSpPr>
            <p:spPr>
              <a:xfrm>
                <a:off x="0" y="28575"/>
                <a:ext cx="934098" cy="826619"/>
              </a:xfrm>
              <a:prstGeom prst="rect">
                <a:avLst/>
              </a:prstGeom>
            </p:spPr>
            <p:txBody>
              <a:bodyPr lIns="50800" tIns="50800" rIns="50800" bIns="50800" rtlCol="0" anchor="ctr"/>
              <a:lstStyle/>
              <a:p>
                <a:pPr algn="ctr">
                  <a:lnSpc>
                    <a:spcPts val="2661"/>
                  </a:lnSpc>
                </a:pPr>
                <a:endParaRPr/>
              </a:p>
            </p:txBody>
          </p:sp>
        </p:grpSp>
      </p:grpSp>
      <p:sp>
        <p:nvSpPr>
          <p:cNvPr id="40" name="TextBox 40"/>
          <p:cNvSpPr txBox="1"/>
          <p:nvPr/>
        </p:nvSpPr>
        <p:spPr>
          <a:xfrm>
            <a:off x="4635478" y="3974856"/>
            <a:ext cx="9017043" cy="674904"/>
          </a:xfrm>
          <a:prstGeom prst="rect">
            <a:avLst/>
          </a:prstGeom>
        </p:spPr>
        <p:txBody>
          <a:bodyPr lIns="0" tIns="0" rIns="0" bIns="0" rtlCol="0" anchor="t">
            <a:spAutoFit/>
          </a:bodyPr>
          <a:lstStyle/>
          <a:p>
            <a:pPr algn="ctr">
              <a:lnSpc>
                <a:spcPts val="4804"/>
              </a:lnSpc>
              <a:spcBef>
                <a:spcPct val="0"/>
              </a:spcBef>
            </a:pPr>
            <a:r>
              <a:rPr lang="en-US" sz="4620" b="1">
                <a:solidFill>
                  <a:srgbClr val="000000"/>
                </a:solidFill>
                <a:latin typeface="Poppins Bold"/>
                <a:ea typeface="Poppins Bold"/>
                <a:cs typeface="Poppins Bold"/>
                <a:sym typeface="Poppins Bold"/>
              </a:rPr>
              <a:t>Software</a:t>
            </a:r>
          </a:p>
        </p:txBody>
      </p:sp>
      <p:sp>
        <p:nvSpPr>
          <p:cNvPr id="41" name="TextBox 41"/>
          <p:cNvSpPr txBox="1"/>
          <p:nvPr/>
        </p:nvSpPr>
        <p:spPr>
          <a:xfrm>
            <a:off x="3188277" y="2650609"/>
            <a:ext cx="12077714" cy="907440"/>
          </a:xfrm>
          <a:prstGeom prst="rect">
            <a:avLst/>
          </a:prstGeom>
        </p:spPr>
        <p:txBody>
          <a:bodyPr lIns="0" tIns="0" rIns="0" bIns="0" rtlCol="0" anchor="t">
            <a:spAutoFit/>
          </a:bodyPr>
          <a:lstStyle/>
          <a:p>
            <a:pPr algn="ctr">
              <a:lnSpc>
                <a:spcPts val="6468"/>
              </a:lnSpc>
              <a:spcBef>
                <a:spcPct val="0"/>
              </a:spcBef>
            </a:pPr>
            <a:r>
              <a:rPr lang="en-US" sz="6219" b="1">
                <a:solidFill>
                  <a:srgbClr val="F0F7FE"/>
                </a:solidFill>
                <a:latin typeface="Poppins Bold"/>
                <a:ea typeface="Poppins Bold"/>
                <a:cs typeface="Poppins Bold"/>
                <a:sym typeface="Poppins Bold"/>
              </a:rPr>
              <a:t>Komponen Sistem Komputer</a:t>
            </a:r>
          </a:p>
        </p:txBody>
      </p:sp>
      <p:sp>
        <p:nvSpPr>
          <p:cNvPr id="42" name="TextBox 42"/>
          <p:cNvSpPr txBox="1"/>
          <p:nvPr/>
        </p:nvSpPr>
        <p:spPr>
          <a:xfrm>
            <a:off x="1028700" y="4806922"/>
            <a:ext cx="16230600" cy="608767"/>
          </a:xfrm>
          <a:prstGeom prst="rect">
            <a:avLst/>
          </a:prstGeom>
        </p:spPr>
        <p:txBody>
          <a:bodyPr lIns="0" tIns="0" rIns="0" bIns="0" rtlCol="0" anchor="t">
            <a:spAutoFit/>
          </a:bodyPr>
          <a:lstStyle/>
          <a:p>
            <a:pPr algn="ctr">
              <a:lnSpc>
                <a:spcPts val="2394"/>
              </a:lnSpc>
              <a:spcBef>
                <a:spcPct val="0"/>
              </a:spcBef>
            </a:pPr>
            <a:r>
              <a:rPr lang="en-US" sz="2302" b="1">
                <a:solidFill>
                  <a:srgbClr val="000000"/>
                </a:solidFill>
                <a:latin typeface="Poppins Medium"/>
                <a:ea typeface="Poppins Medium"/>
                <a:cs typeface="Poppins Medium"/>
                <a:sym typeface="Poppins Medium"/>
              </a:rPr>
              <a:t>Berbeda dengan hardware, software tidak bisa dilihat secara fisik. Software adalah sekumpulan instruksi atau program yang memberitahu komputer apa yang harus dilakukan.</a:t>
            </a:r>
          </a:p>
        </p:txBody>
      </p:sp>
      <p:sp>
        <p:nvSpPr>
          <p:cNvPr id="43" name="Freeform 43"/>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8"/>
            <a:stretch>
              <a:fillRect/>
            </a:stretch>
          </a:blipFill>
        </p:spPr>
      </p:sp>
      <p:sp>
        <p:nvSpPr>
          <p:cNvPr id="44" name="Freeform 44"/>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9"/>
            <a:stretch>
              <a:fillRect l="-7879" t="-46569" r="-8748" b="-35436"/>
            </a:stretch>
          </a:blipFill>
        </p:spPr>
      </p:sp>
      <p:sp>
        <p:nvSpPr>
          <p:cNvPr id="45" name="Freeform 45"/>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10"/>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9144000" y="4285998"/>
            <a:ext cx="7416646" cy="5619903"/>
          </a:xfrm>
          <a:prstGeom prst="rect">
            <a:avLst/>
          </a:prstGeom>
        </p:spPr>
        <p:txBody>
          <a:bodyPr lIns="0" tIns="0" rIns="0" bIns="0" rtlCol="0" anchor="t">
            <a:spAutoFit/>
          </a:bodyPr>
          <a:lstStyle/>
          <a:p>
            <a:pPr algn="just">
              <a:lnSpc>
                <a:spcPts val="2932"/>
              </a:lnSpc>
              <a:spcBef>
                <a:spcPct val="0"/>
              </a:spcBef>
            </a:pPr>
            <a:r>
              <a:rPr lang="en-US" sz="2820">
                <a:solidFill>
                  <a:srgbClr val="000000"/>
                </a:solidFill>
                <a:latin typeface="Poppins"/>
                <a:ea typeface="Poppins"/>
                <a:cs typeface="Poppins"/>
                <a:sym typeface="Poppins"/>
              </a:rPr>
              <a:t>Utility adalah perangkat lunak pendukung yang berfungsi untuk memelihara, mengelola, atau meningkatkan kinerja sistem komputer. Contohnya adalah antivirus yang melindungi sistem dari ancaman malware.</a:t>
            </a:r>
          </a:p>
          <a:p>
            <a:pPr algn="just">
              <a:lnSpc>
                <a:spcPts val="2932"/>
              </a:lnSpc>
              <a:spcBef>
                <a:spcPct val="0"/>
              </a:spcBef>
            </a:pPr>
            <a:endParaRPr lang="en-US" sz="2820">
              <a:solidFill>
                <a:srgbClr val="000000"/>
              </a:solidFill>
              <a:latin typeface="Poppins"/>
              <a:ea typeface="Poppins"/>
              <a:cs typeface="Poppins"/>
              <a:sym typeface="Poppins"/>
            </a:endParaRPr>
          </a:p>
          <a:p>
            <a:pPr algn="just">
              <a:lnSpc>
                <a:spcPts val="2932"/>
              </a:lnSpc>
              <a:spcBef>
                <a:spcPct val="0"/>
              </a:spcBef>
            </a:pPr>
            <a:r>
              <a:rPr lang="en-US" sz="2820">
                <a:solidFill>
                  <a:srgbClr val="000000"/>
                </a:solidFill>
                <a:latin typeface="Poppins"/>
                <a:ea typeface="Poppins"/>
                <a:cs typeface="Poppins"/>
                <a:sym typeface="Poppins"/>
              </a:rPr>
              <a:t>Fungsi utama:</a:t>
            </a:r>
          </a:p>
          <a:p>
            <a:pPr algn="just">
              <a:lnSpc>
                <a:spcPts val="2932"/>
              </a:lnSpc>
              <a:spcBef>
                <a:spcPct val="0"/>
              </a:spcBef>
            </a:pPr>
            <a:endParaRPr lang="en-US" sz="2820">
              <a:solidFill>
                <a:srgbClr val="000000"/>
              </a:solidFill>
              <a:latin typeface="Poppins"/>
              <a:ea typeface="Poppins"/>
              <a:cs typeface="Poppins"/>
              <a:sym typeface="Poppins"/>
            </a:endParaRPr>
          </a:p>
          <a:p>
            <a:pPr marL="608849" lvl="1" indent="-304425" algn="just">
              <a:lnSpc>
                <a:spcPts val="2932"/>
              </a:lnSpc>
              <a:buFont typeface="Arial"/>
              <a:buChar char="•"/>
            </a:pPr>
            <a:r>
              <a:rPr lang="en-US" sz="2820">
                <a:solidFill>
                  <a:srgbClr val="000000"/>
                </a:solidFill>
                <a:latin typeface="Poppins"/>
                <a:ea typeface="Poppins"/>
                <a:cs typeface="Poppins"/>
                <a:sym typeface="Poppins"/>
              </a:rPr>
              <a:t>Melindungi sistem dari virus dan ancaman keamanan</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Membersihkan file sampah</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Mengecek kondisi perangkat keras atau sistem</a:t>
            </a:r>
          </a:p>
        </p:txBody>
      </p:sp>
      <p:sp>
        <p:nvSpPr>
          <p:cNvPr id="4" name="TextBox 4"/>
          <p:cNvSpPr txBox="1"/>
          <p:nvPr/>
        </p:nvSpPr>
        <p:spPr>
          <a:xfrm rot="5400000">
            <a:off x="-1289906" y="4667662"/>
            <a:ext cx="5452405" cy="2140398"/>
          </a:xfrm>
          <a:prstGeom prst="rect">
            <a:avLst/>
          </a:prstGeom>
        </p:spPr>
        <p:txBody>
          <a:bodyPr lIns="0" tIns="0" rIns="0" bIns="0" rtlCol="0" anchor="t">
            <a:spAutoFit/>
          </a:bodyPr>
          <a:lstStyle/>
          <a:p>
            <a:pPr algn="ctr">
              <a:lnSpc>
                <a:spcPts val="9796"/>
              </a:lnSpc>
              <a:spcBef>
                <a:spcPct val="0"/>
              </a:spcBef>
            </a:pPr>
            <a:r>
              <a:rPr lang="en-US" sz="9419">
                <a:solidFill>
                  <a:srgbClr val="000000"/>
                </a:solidFill>
                <a:latin typeface="Adigiana Toybox"/>
                <a:ea typeface="Adigiana Toybox"/>
                <a:cs typeface="Adigiana Toybox"/>
                <a:sym typeface="Adigiana Toybox"/>
              </a:rPr>
              <a:t>Software</a:t>
            </a:r>
          </a:p>
        </p:txBody>
      </p:sp>
      <p:sp>
        <p:nvSpPr>
          <p:cNvPr id="5" name="Freeform 5"/>
          <p:cNvSpPr/>
          <p:nvPr/>
        </p:nvSpPr>
        <p:spPr>
          <a:xfrm>
            <a:off x="335932" y="536417"/>
            <a:ext cx="3154833" cy="2119459"/>
          </a:xfrm>
          <a:custGeom>
            <a:avLst/>
            <a:gdLst/>
            <a:ahLst/>
            <a:cxnLst/>
            <a:rect l="l" t="t" r="r" b="b"/>
            <a:pathLst>
              <a:path w="3154833" h="2119459">
                <a:moveTo>
                  <a:pt x="0" y="0"/>
                </a:moveTo>
                <a:lnTo>
                  <a:pt x="3154833" y="0"/>
                </a:lnTo>
                <a:lnTo>
                  <a:pt x="3154833" y="2119459"/>
                </a:lnTo>
                <a:lnTo>
                  <a:pt x="0" y="2119459"/>
                </a:lnTo>
                <a:lnTo>
                  <a:pt x="0" y="0"/>
                </a:lnTo>
                <a:close/>
              </a:path>
            </a:pathLst>
          </a:custGeom>
          <a:blipFill>
            <a:blip r:embed="rId3"/>
            <a:stretch>
              <a:fillRect l="-24280" t="-2029" b="-2029"/>
            </a:stretch>
          </a:blipFill>
        </p:spPr>
      </p:sp>
      <p:sp>
        <p:nvSpPr>
          <p:cNvPr id="6" name="Freeform 6"/>
          <p:cNvSpPr/>
          <p:nvPr/>
        </p:nvSpPr>
        <p:spPr>
          <a:xfrm>
            <a:off x="366097" y="8197000"/>
            <a:ext cx="3124668" cy="2090000"/>
          </a:xfrm>
          <a:custGeom>
            <a:avLst/>
            <a:gdLst/>
            <a:ahLst/>
            <a:cxnLst/>
            <a:rect l="l" t="t" r="r" b="b"/>
            <a:pathLst>
              <a:path w="3124668" h="2090000">
                <a:moveTo>
                  <a:pt x="0" y="0"/>
                </a:moveTo>
                <a:lnTo>
                  <a:pt x="3124668" y="0"/>
                </a:lnTo>
                <a:lnTo>
                  <a:pt x="3124668" y="2090000"/>
                </a:lnTo>
                <a:lnTo>
                  <a:pt x="0" y="2090000"/>
                </a:lnTo>
                <a:lnTo>
                  <a:pt x="0" y="0"/>
                </a:lnTo>
                <a:close/>
              </a:path>
            </a:pathLst>
          </a:custGeom>
          <a:blipFill>
            <a:blip r:embed="rId4"/>
            <a:stretch>
              <a:fillRect t="-18081" b="-21157"/>
            </a:stretch>
          </a:blipFill>
        </p:spPr>
      </p:sp>
      <p:sp>
        <p:nvSpPr>
          <p:cNvPr id="7" name="Freeform 7"/>
          <p:cNvSpPr/>
          <p:nvPr/>
        </p:nvSpPr>
        <p:spPr>
          <a:xfrm>
            <a:off x="2852757" y="3198246"/>
            <a:ext cx="5438400" cy="4669559"/>
          </a:xfrm>
          <a:custGeom>
            <a:avLst/>
            <a:gdLst/>
            <a:ahLst/>
            <a:cxnLst/>
            <a:rect l="l" t="t" r="r" b="b"/>
            <a:pathLst>
              <a:path w="5438400" h="4669559">
                <a:moveTo>
                  <a:pt x="0" y="0"/>
                </a:moveTo>
                <a:lnTo>
                  <a:pt x="5438400" y="0"/>
                </a:lnTo>
                <a:lnTo>
                  <a:pt x="5438400" y="4669560"/>
                </a:lnTo>
                <a:lnTo>
                  <a:pt x="0" y="4669560"/>
                </a:lnTo>
                <a:lnTo>
                  <a:pt x="0" y="0"/>
                </a:lnTo>
                <a:close/>
              </a:path>
            </a:pathLst>
          </a:custGeom>
          <a:blipFill>
            <a:blip r:embed="rId5"/>
            <a:stretch>
              <a:fillRect t="-5755" b="-10709"/>
            </a:stretch>
          </a:blipFill>
        </p:spPr>
      </p:sp>
      <p:sp>
        <p:nvSpPr>
          <p:cNvPr id="8" name="TextBox 8"/>
          <p:cNvSpPr txBox="1"/>
          <p:nvPr/>
        </p:nvSpPr>
        <p:spPr>
          <a:xfrm>
            <a:off x="9144000" y="1038225"/>
            <a:ext cx="8115300" cy="3051290"/>
          </a:xfrm>
          <a:prstGeom prst="rect">
            <a:avLst/>
          </a:prstGeom>
        </p:spPr>
        <p:txBody>
          <a:bodyPr lIns="0" tIns="0" rIns="0" bIns="0" rtlCol="0" anchor="t">
            <a:spAutoFit/>
          </a:bodyPr>
          <a:lstStyle/>
          <a:p>
            <a:pPr algn="l">
              <a:lnSpc>
                <a:spcPts val="12007"/>
              </a:lnSpc>
            </a:pPr>
            <a:r>
              <a:rPr lang="en-US" sz="10090">
                <a:solidFill>
                  <a:srgbClr val="000000"/>
                </a:solidFill>
                <a:latin typeface="Adigiana Toybox"/>
                <a:ea typeface="Adigiana Toybox"/>
                <a:cs typeface="Adigiana Toybox"/>
                <a:sym typeface="Adigiana Toybox"/>
              </a:rPr>
              <a:t>Utility (AntiVirus)</a:t>
            </a:r>
          </a:p>
        </p:txBody>
      </p:sp>
      <p:sp>
        <p:nvSpPr>
          <p:cNvPr id="9" name="Freeform 9"/>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10" name="Freeform 10"/>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11" name="Freeform 11"/>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8182176" y="4463365"/>
            <a:ext cx="9077124" cy="4876953"/>
          </a:xfrm>
          <a:prstGeom prst="rect">
            <a:avLst/>
          </a:prstGeom>
        </p:spPr>
        <p:txBody>
          <a:bodyPr lIns="0" tIns="0" rIns="0" bIns="0" rtlCol="0" anchor="t">
            <a:spAutoFit/>
          </a:bodyPr>
          <a:lstStyle/>
          <a:p>
            <a:pPr algn="just">
              <a:lnSpc>
                <a:spcPts val="2932"/>
              </a:lnSpc>
              <a:spcBef>
                <a:spcPct val="0"/>
              </a:spcBef>
            </a:pPr>
            <a:r>
              <a:rPr lang="en-US" sz="2820">
                <a:solidFill>
                  <a:srgbClr val="000000"/>
                </a:solidFill>
                <a:latin typeface="Poppins"/>
                <a:ea typeface="Poppins"/>
                <a:cs typeface="Poppins"/>
                <a:sym typeface="Poppins"/>
              </a:rPr>
              <a:t>Sistem operasi adalah perangkat lunak utama yang mengatur semua sumber daya komputer, baik perangkat keras maupun perangkat lunak lainnya. Sistem operasi menjadi penghubung antara pengguna dan komputer.</a:t>
            </a:r>
          </a:p>
          <a:p>
            <a:pPr algn="just">
              <a:lnSpc>
                <a:spcPts val="2932"/>
              </a:lnSpc>
              <a:spcBef>
                <a:spcPct val="0"/>
              </a:spcBef>
            </a:pPr>
            <a:endParaRPr lang="en-US" sz="2820">
              <a:solidFill>
                <a:srgbClr val="000000"/>
              </a:solidFill>
              <a:latin typeface="Poppins"/>
              <a:ea typeface="Poppins"/>
              <a:cs typeface="Poppins"/>
              <a:sym typeface="Poppins"/>
            </a:endParaRPr>
          </a:p>
          <a:p>
            <a:pPr algn="just">
              <a:lnSpc>
                <a:spcPts val="2932"/>
              </a:lnSpc>
              <a:spcBef>
                <a:spcPct val="0"/>
              </a:spcBef>
            </a:pPr>
            <a:r>
              <a:rPr lang="en-US" sz="2820">
                <a:solidFill>
                  <a:srgbClr val="000000"/>
                </a:solidFill>
                <a:latin typeface="Poppins"/>
                <a:ea typeface="Poppins"/>
                <a:cs typeface="Poppins"/>
                <a:sym typeface="Poppins"/>
              </a:rPr>
              <a:t>Fungsi utama:</a:t>
            </a:r>
          </a:p>
          <a:p>
            <a:pPr algn="just">
              <a:lnSpc>
                <a:spcPts val="2932"/>
              </a:lnSpc>
              <a:spcBef>
                <a:spcPct val="0"/>
              </a:spcBef>
            </a:pPr>
            <a:endParaRPr lang="en-US" sz="2820">
              <a:solidFill>
                <a:srgbClr val="000000"/>
              </a:solidFill>
              <a:latin typeface="Poppins"/>
              <a:ea typeface="Poppins"/>
              <a:cs typeface="Poppins"/>
              <a:sym typeface="Poppins"/>
            </a:endParaRP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Mengelola perangkat keras (hardware)</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Menjalankan dan mengatur aplikasi</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Menyediakan antarmuka pengguna (User Interface)</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Mengatur file dan memori</a:t>
            </a:r>
          </a:p>
        </p:txBody>
      </p:sp>
      <p:sp>
        <p:nvSpPr>
          <p:cNvPr id="4" name="TextBox 4"/>
          <p:cNvSpPr txBox="1"/>
          <p:nvPr/>
        </p:nvSpPr>
        <p:spPr>
          <a:xfrm rot="5400000">
            <a:off x="-1291862" y="4141054"/>
            <a:ext cx="5452405" cy="2140398"/>
          </a:xfrm>
          <a:prstGeom prst="rect">
            <a:avLst/>
          </a:prstGeom>
        </p:spPr>
        <p:txBody>
          <a:bodyPr lIns="0" tIns="0" rIns="0" bIns="0" rtlCol="0" anchor="t">
            <a:spAutoFit/>
          </a:bodyPr>
          <a:lstStyle/>
          <a:p>
            <a:pPr algn="ctr">
              <a:lnSpc>
                <a:spcPts val="9796"/>
              </a:lnSpc>
              <a:spcBef>
                <a:spcPct val="0"/>
              </a:spcBef>
            </a:pPr>
            <a:r>
              <a:rPr lang="en-US" sz="9419">
                <a:solidFill>
                  <a:srgbClr val="000000"/>
                </a:solidFill>
                <a:latin typeface="Adigiana Toybox"/>
                <a:ea typeface="Adigiana Toybox"/>
                <a:cs typeface="Adigiana Toybox"/>
                <a:sym typeface="Adigiana Toybox"/>
              </a:rPr>
              <a:t>Software</a:t>
            </a:r>
          </a:p>
        </p:txBody>
      </p:sp>
      <p:sp>
        <p:nvSpPr>
          <p:cNvPr id="5" name="Freeform 5"/>
          <p:cNvSpPr/>
          <p:nvPr/>
        </p:nvSpPr>
        <p:spPr>
          <a:xfrm>
            <a:off x="2961739" y="3389920"/>
            <a:ext cx="5220437" cy="3507159"/>
          </a:xfrm>
          <a:custGeom>
            <a:avLst/>
            <a:gdLst/>
            <a:ahLst/>
            <a:cxnLst/>
            <a:rect l="l" t="t" r="r" b="b"/>
            <a:pathLst>
              <a:path w="5220437" h="3507159">
                <a:moveTo>
                  <a:pt x="0" y="0"/>
                </a:moveTo>
                <a:lnTo>
                  <a:pt x="5220437" y="0"/>
                </a:lnTo>
                <a:lnTo>
                  <a:pt x="5220437" y="3507160"/>
                </a:lnTo>
                <a:lnTo>
                  <a:pt x="0" y="3507160"/>
                </a:lnTo>
                <a:lnTo>
                  <a:pt x="0" y="0"/>
                </a:lnTo>
                <a:close/>
              </a:path>
            </a:pathLst>
          </a:custGeom>
          <a:blipFill>
            <a:blip r:embed="rId3"/>
            <a:stretch>
              <a:fillRect l="-24280" t="-2029" b="-2029"/>
            </a:stretch>
          </a:blipFill>
        </p:spPr>
      </p:sp>
      <p:sp>
        <p:nvSpPr>
          <p:cNvPr id="6" name="Freeform 6"/>
          <p:cNvSpPr/>
          <p:nvPr/>
        </p:nvSpPr>
        <p:spPr>
          <a:xfrm>
            <a:off x="182346" y="350588"/>
            <a:ext cx="3124668" cy="2090000"/>
          </a:xfrm>
          <a:custGeom>
            <a:avLst/>
            <a:gdLst/>
            <a:ahLst/>
            <a:cxnLst/>
            <a:rect l="l" t="t" r="r" b="b"/>
            <a:pathLst>
              <a:path w="3124668" h="2090000">
                <a:moveTo>
                  <a:pt x="0" y="0"/>
                </a:moveTo>
                <a:lnTo>
                  <a:pt x="3124668" y="0"/>
                </a:lnTo>
                <a:lnTo>
                  <a:pt x="3124668" y="2090000"/>
                </a:lnTo>
                <a:lnTo>
                  <a:pt x="0" y="2090000"/>
                </a:lnTo>
                <a:lnTo>
                  <a:pt x="0" y="0"/>
                </a:lnTo>
                <a:close/>
              </a:path>
            </a:pathLst>
          </a:custGeom>
          <a:blipFill>
            <a:blip r:embed="rId4"/>
            <a:stretch>
              <a:fillRect t="-18081" b="-21157"/>
            </a:stretch>
          </a:blipFill>
        </p:spPr>
      </p:sp>
      <p:sp>
        <p:nvSpPr>
          <p:cNvPr id="7" name="Freeform 7"/>
          <p:cNvSpPr/>
          <p:nvPr/>
        </p:nvSpPr>
        <p:spPr>
          <a:xfrm>
            <a:off x="527621" y="7782675"/>
            <a:ext cx="2434117" cy="2090000"/>
          </a:xfrm>
          <a:custGeom>
            <a:avLst/>
            <a:gdLst/>
            <a:ahLst/>
            <a:cxnLst/>
            <a:rect l="l" t="t" r="r" b="b"/>
            <a:pathLst>
              <a:path w="2434117" h="2090000">
                <a:moveTo>
                  <a:pt x="0" y="0"/>
                </a:moveTo>
                <a:lnTo>
                  <a:pt x="2434118" y="0"/>
                </a:lnTo>
                <a:lnTo>
                  <a:pt x="2434118" y="2090000"/>
                </a:lnTo>
                <a:lnTo>
                  <a:pt x="0" y="2090000"/>
                </a:lnTo>
                <a:lnTo>
                  <a:pt x="0" y="0"/>
                </a:lnTo>
                <a:close/>
              </a:path>
            </a:pathLst>
          </a:custGeom>
          <a:blipFill>
            <a:blip r:embed="rId5"/>
            <a:stretch>
              <a:fillRect t="-5755" b="-10709"/>
            </a:stretch>
          </a:blipFill>
        </p:spPr>
      </p:sp>
      <p:sp>
        <p:nvSpPr>
          <p:cNvPr id="8" name="TextBox 8"/>
          <p:cNvSpPr txBox="1"/>
          <p:nvPr/>
        </p:nvSpPr>
        <p:spPr>
          <a:xfrm>
            <a:off x="8039315" y="1391758"/>
            <a:ext cx="9945136" cy="3051290"/>
          </a:xfrm>
          <a:prstGeom prst="rect">
            <a:avLst/>
          </a:prstGeom>
        </p:spPr>
        <p:txBody>
          <a:bodyPr lIns="0" tIns="0" rIns="0" bIns="0" rtlCol="0" anchor="t">
            <a:spAutoFit/>
          </a:bodyPr>
          <a:lstStyle/>
          <a:p>
            <a:pPr algn="l">
              <a:lnSpc>
                <a:spcPts val="12007"/>
              </a:lnSpc>
            </a:pPr>
            <a:r>
              <a:rPr lang="en-US" sz="10090">
                <a:solidFill>
                  <a:srgbClr val="000000"/>
                </a:solidFill>
                <a:latin typeface="Adigiana Toybox"/>
                <a:ea typeface="Adigiana Toybox"/>
                <a:cs typeface="Adigiana Toybox"/>
                <a:sym typeface="Adigiana Toybox"/>
              </a:rPr>
              <a:t>Sistem Operasi (Windows)</a:t>
            </a:r>
          </a:p>
        </p:txBody>
      </p:sp>
      <p:sp>
        <p:nvSpPr>
          <p:cNvPr id="9" name="Freeform 9"/>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10" name="Freeform 10"/>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11" name="Freeform 11"/>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8283705" y="4535737"/>
            <a:ext cx="8975595" cy="4505478"/>
          </a:xfrm>
          <a:prstGeom prst="rect">
            <a:avLst/>
          </a:prstGeom>
        </p:spPr>
        <p:txBody>
          <a:bodyPr lIns="0" tIns="0" rIns="0" bIns="0" rtlCol="0" anchor="t">
            <a:spAutoFit/>
          </a:bodyPr>
          <a:lstStyle/>
          <a:p>
            <a:pPr algn="just">
              <a:lnSpc>
                <a:spcPts val="2932"/>
              </a:lnSpc>
              <a:spcBef>
                <a:spcPct val="0"/>
              </a:spcBef>
            </a:pPr>
            <a:r>
              <a:rPr lang="en-US" sz="2820">
                <a:solidFill>
                  <a:srgbClr val="000000"/>
                </a:solidFill>
                <a:latin typeface="Poppins"/>
                <a:ea typeface="Poppins"/>
                <a:cs typeface="Poppins"/>
                <a:sym typeface="Poppins"/>
              </a:rPr>
              <a:t>Aplikasi adalah perangkat lunak yang dibuat untuk membantu pengguna melakukan tugas tertentu, seperti pengolahan kata, pengeditan gambar, atau pengelolaan data.</a:t>
            </a:r>
          </a:p>
          <a:p>
            <a:pPr algn="just">
              <a:lnSpc>
                <a:spcPts val="2932"/>
              </a:lnSpc>
              <a:spcBef>
                <a:spcPct val="0"/>
              </a:spcBef>
            </a:pPr>
            <a:endParaRPr lang="en-US" sz="2820">
              <a:solidFill>
                <a:srgbClr val="000000"/>
              </a:solidFill>
              <a:latin typeface="Poppins"/>
              <a:ea typeface="Poppins"/>
              <a:cs typeface="Poppins"/>
              <a:sym typeface="Poppins"/>
            </a:endParaRPr>
          </a:p>
          <a:p>
            <a:pPr algn="just">
              <a:lnSpc>
                <a:spcPts val="2932"/>
              </a:lnSpc>
              <a:spcBef>
                <a:spcPct val="0"/>
              </a:spcBef>
            </a:pPr>
            <a:r>
              <a:rPr lang="en-US" sz="2820">
                <a:solidFill>
                  <a:srgbClr val="000000"/>
                </a:solidFill>
                <a:latin typeface="Poppins"/>
                <a:ea typeface="Poppins"/>
                <a:cs typeface="Poppins"/>
                <a:sym typeface="Poppins"/>
              </a:rPr>
              <a:t>Fungsi utama:</a:t>
            </a:r>
          </a:p>
          <a:p>
            <a:pPr algn="just">
              <a:lnSpc>
                <a:spcPts val="2932"/>
              </a:lnSpc>
              <a:spcBef>
                <a:spcPct val="0"/>
              </a:spcBef>
            </a:pPr>
            <a:endParaRPr lang="en-US" sz="2820">
              <a:solidFill>
                <a:srgbClr val="000000"/>
              </a:solidFill>
              <a:latin typeface="Poppins"/>
              <a:ea typeface="Poppins"/>
              <a:cs typeface="Poppins"/>
              <a:sym typeface="Poppins"/>
            </a:endParaRPr>
          </a:p>
          <a:p>
            <a:pPr marL="608849" lvl="1" indent="-304425" algn="just">
              <a:lnSpc>
                <a:spcPts val="2932"/>
              </a:lnSpc>
              <a:buFont typeface="Arial"/>
              <a:buChar char="•"/>
            </a:pPr>
            <a:r>
              <a:rPr lang="en-US" sz="2820">
                <a:solidFill>
                  <a:srgbClr val="000000"/>
                </a:solidFill>
                <a:latin typeface="Poppins"/>
                <a:ea typeface="Poppins"/>
                <a:cs typeface="Poppins"/>
                <a:sym typeface="Poppins"/>
              </a:rPr>
              <a:t>Membantu pengguna melakukan pekerjaan spesifik (misalnya menulis dokumen, membuat presentasi)</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Berjalan di atas sistem operasi</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Mempermudah pekerjaan sehari-hari</a:t>
            </a:r>
          </a:p>
        </p:txBody>
      </p:sp>
      <p:sp>
        <p:nvSpPr>
          <p:cNvPr id="4" name="TextBox 4"/>
          <p:cNvSpPr txBox="1"/>
          <p:nvPr/>
        </p:nvSpPr>
        <p:spPr>
          <a:xfrm rot="5400000">
            <a:off x="-1291862" y="4141054"/>
            <a:ext cx="5452405" cy="2140398"/>
          </a:xfrm>
          <a:prstGeom prst="rect">
            <a:avLst/>
          </a:prstGeom>
        </p:spPr>
        <p:txBody>
          <a:bodyPr lIns="0" tIns="0" rIns="0" bIns="0" rtlCol="0" anchor="t">
            <a:spAutoFit/>
          </a:bodyPr>
          <a:lstStyle/>
          <a:p>
            <a:pPr algn="ctr">
              <a:lnSpc>
                <a:spcPts val="9796"/>
              </a:lnSpc>
              <a:spcBef>
                <a:spcPct val="0"/>
              </a:spcBef>
            </a:pPr>
            <a:r>
              <a:rPr lang="en-US" sz="9419">
                <a:solidFill>
                  <a:srgbClr val="000000"/>
                </a:solidFill>
                <a:latin typeface="Adigiana Toybox"/>
                <a:ea typeface="Adigiana Toybox"/>
                <a:cs typeface="Adigiana Toybox"/>
                <a:sym typeface="Adigiana Toybox"/>
              </a:rPr>
              <a:t>Software</a:t>
            </a:r>
          </a:p>
        </p:txBody>
      </p:sp>
      <p:sp>
        <p:nvSpPr>
          <p:cNvPr id="5" name="Freeform 5"/>
          <p:cNvSpPr/>
          <p:nvPr/>
        </p:nvSpPr>
        <p:spPr>
          <a:xfrm>
            <a:off x="364141" y="8324683"/>
            <a:ext cx="2779393" cy="1867233"/>
          </a:xfrm>
          <a:custGeom>
            <a:avLst/>
            <a:gdLst/>
            <a:ahLst/>
            <a:cxnLst/>
            <a:rect l="l" t="t" r="r" b="b"/>
            <a:pathLst>
              <a:path w="2779393" h="1867233">
                <a:moveTo>
                  <a:pt x="0" y="0"/>
                </a:moveTo>
                <a:lnTo>
                  <a:pt x="2779392" y="0"/>
                </a:lnTo>
                <a:lnTo>
                  <a:pt x="2779392" y="1867234"/>
                </a:lnTo>
                <a:lnTo>
                  <a:pt x="0" y="1867234"/>
                </a:lnTo>
                <a:lnTo>
                  <a:pt x="0" y="0"/>
                </a:lnTo>
                <a:close/>
              </a:path>
            </a:pathLst>
          </a:custGeom>
          <a:blipFill>
            <a:blip r:embed="rId3"/>
            <a:stretch>
              <a:fillRect l="-24280" t="-2029" b="-2029"/>
            </a:stretch>
          </a:blipFill>
        </p:spPr>
      </p:sp>
      <p:sp>
        <p:nvSpPr>
          <p:cNvPr id="6" name="Freeform 6"/>
          <p:cNvSpPr/>
          <p:nvPr/>
        </p:nvSpPr>
        <p:spPr>
          <a:xfrm>
            <a:off x="3143533" y="3657844"/>
            <a:ext cx="4644871" cy="3106820"/>
          </a:xfrm>
          <a:custGeom>
            <a:avLst/>
            <a:gdLst/>
            <a:ahLst/>
            <a:cxnLst/>
            <a:rect l="l" t="t" r="r" b="b"/>
            <a:pathLst>
              <a:path w="4644871" h="3106820">
                <a:moveTo>
                  <a:pt x="0" y="0"/>
                </a:moveTo>
                <a:lnTo>
                  <a:pt x="4644872" y="0"/>
                </a:lnTo>
                <a:lnTo>
                  <a:pt x="4644872" y="3106820"/>
                </a:lnTo>
                <a:lnTo>
                  <a:pt x="0" y="3106820"/>
                </a:lnTo>
                <a:lnTo>
                  <a:pt x="0" y="0"/>
                </a:lnTo>
                <a:close/>
              </a:path>
            </a:pathLst>
          </a:custGeom>
          <a:blipFill>
            <a:blip r:embed="rId4"/>
            <a:stretch>
              <a:fillRect t="-18081" b="-21157"/>
            </a:stretch>
          </a:blipFill>
        </p:spPr>
      </p:sp>
      <p:sp>
        <p:nvSpPr>
          <p:cNvPr id="7" name="Freeform 7"/>
          <p:cNvSpPr/>
          <p:nvPr/>
        </p:nvSpPr>
        <p:spPr>
          <a:xfrm>
            <a:off x="364141" y="395051"/>
            <a:ext cx="2434117" cy="2090000"/>
          </a:xfrm>
          <a:custGeom>
            <a:avLst/>
            <a:gdLst/>
            <a:ahLst/>
            <a:cxnLst/>
            <a:rect l="l" t="t" r="r" b="b"/>
            <a:pathLst>
              <a:path w="2434117" h="2090000">
                <a:moveTo>
                  <a:pt x="0" y="0"/>
                </a:moveTo>
                <a:lnTo>
                  <a:pt x="2434117" y="0"/>
                </a:lnTo>
                <a:lnTo>
                  <a:pt x="2434117" y="2090000"/>
                </a:lnTo>
                <a:lnTo>
                  <a:pt x="0" y="2090000"/>
                </a:lnTo>
                <a:lnTo>
                  <a:pt x="0" y="0"/>
                </a:lnTo>
                <a:close/>
              </a:path>
            </a:pathLst>
          </a:custGeom>
          <a:blipFill>
            <a:blip r:embed="rId5"/>
            <a:stretch>
              <a:fillRect t="-5755" b="-10709"/>
            </a:stretch>
          </a:blipFill>
        </p:spPr>
      </p:sp>
      <p:sp>
        <p:nvSpPr>
          <p:cNvPr id="8" name="TextBox 8"/>
          <p:cNvSpPr txBox="1"/>
          <p:nvPr/>
        </p:nvSpPr>
        <p:spPr>
          <a:xfrm>
            <a:off x="8131305" y="1329676"/>
            <a:ext cx="10763410" cy="3051290"/>
          </a:xfrm>
          <a:prstGeom prst="rect">
            <a:avLst/>
          </a:prstGeom>
        </p:spPr>
        <p:txBody>
          <a:bodyPr lIns="0" tIns="0" rIns="0" bIns="0" rtlCol="0" anchor="t">
            <a:spAutoFit/>
          </a:bodyPr>
          <a:lstStyle/>
          <a:p>
            <a:pPr algn="l">
              <a:lnSpc>
                <a:spcPts val="12007"/>
              </a:lnSpc>
            </a:pPr>
            <a:r>
              <a:rPr lang="en-US" sz="10090">
                <a:solidFill>
                  <a:srgbClr val="000000"/>
                </a:solidFill>
                <a:latin typeface="Adigiana Toybox"/>
                <a:ea typeface="Adigiana Toybox"/>
                <a:cs typeface="Adigiana Toybox"/>
                <a:sym typeface="Adigiana Toybox"/>
              </a:rPr>
              <a:t>Aplikasi (Microsoft Word)</a:t>
            </a:r>
          </a:p>
        </p:txBody>
      </p:sp>
      <p:sp>
        <p:nvSpPr>
          <p:cNvPr id="9" name="Freeform 9"/>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10" name="Freeform 10"/>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11" name="Freeform 11"/>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0" y="-476431"/>
            <a:ext cx="18288000" cy="11109960"/>
          </a:xfrm>
          <a:custGeom>
            <a:avLst/>
            <a:gdLst/>
            <a:ahLst/>
            <a:cxnLst/>
            <a:rect l="l" t="t" r="r" b="b"/>
            <a:pathLst>
              <a:path w="18288000" h="11109960">
                <a:moveTo>
                  <a:pt x="0" y="0"/>
                </a:moveTo>
                <a:lnTo>
                  <a:pt x="18288000" y="0"/>
                </a:lnTo>
                <a:lnTo>
                  <a:pt x="18288000" y="11109960"/>
                </a:lnTo>
                <a:lnTo>
                  <a:pt x="0" y="11109960"/>
                </a:lnTo>
                <a:lnTo>
                  <a:pt x="0" y="0"/>
                </a:lnTo>
                <a:close/>
              </a:path>
            </a:pathLst>
          </a:custGeom>
          <a:blipFill>
            <a:blip r:embed="rId3">
              <a:alphaModFix amt="17000"/>
            </a:blip>
            <a:stretch>
              <a:fillRect/>
            </a:stretch>
          </a:blipFill>
        </p:spPr>
      </p:sp>
      <p:grpSp>
        <p:nvGrpSpPr>
          <p:cNvPr id="4" name="Group 4"/>
          <p:cNvGrpSpPr/>
          <p:nvPr/>
        </p:nvGrpSpPr>
        <p:grpSpPr>
          <a:xfrm>
            <a:off x="6985838" y="3036902"/>
            <a:ext cx="4475852" cy="447585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6" name="TextBox 6"/>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FFFFF"/>
                  </a:solidFill>
                  <a:latin typeface="Adigiana Toybox"/>
                  <a:ea typeface="Adigiana Toybox"/>
                  <a:cs typeface="Adigiana Toybox"/>
                  <a:sym typeface="Adigiana Toybox"/>
                </a:rPr>
                <a:t>GUI (Graphical User Interface)</a:t>
              </a:r>
            </a:p>
          </p:txBody>
        </p:sp>
      </p:grpSp>
      <p:grpSp>
        <p:nvGrpSpPr>
          <p:cNvPr id="7" name="Group 7"/>
          <p:cNvGrpSpPr/>
          <p:nvPr/>
        </p:nvGrpSpPr>
        <p:grpSpPr>
          <a:xfrm>
            <a:off x="7272472" y="3457843"/>
            <a:ext cx="3743057" cy="37430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B0E3"/>
            </a:solidFill>
          </p:spPr>
        </p:sp>
        <p:sp>
          <p:nvSpPr>
            <p:cNvPr id="9" name="TextBox 9"/>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000000"/>
                  </a:solidFill>
                  <a:latin typeface="Adigiana Toybox"/>
                  <a:ea typeface="Adigiana Toybox"/>
                  <a:cs typeface="Adigiana Toybox"/>
                  <a:sym typeface="Adigiana Toybox"/>
                </a:rPr>
                <a:t>Antarmuka Suara (Voice Input)</a:t>
              </a:r>
            </a:p>
          </p:txBody>
        </p:sp>
      </p:grpSp>
      <p:grpSp>
        <p:nvGrpSpPr>
          <p:cNvPr id="10" name="Group 10"/>
          <p:cNvGrpSpPr/>
          <p:nvPr/>
        </p:nvGrpSpPr>
        <p:grpSpPr>
          <a:xfrm>
            <a:off x="6985838" y="3086100"/>
            <a:ext cx="4316323" cy="431632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12" name="TextBox 12"/>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FFFFF"/>
                  </a:solidFill>
                  <a:latin typeface="Adigiana Toybox"/>
                  <a:ea typeface="Adigiana Toybox"/>
                  <a:cs typeface="Adigiana Toybox"/>
                  <a:sym typeface="Adigiana Toybox"/>
                </a:rPr>
                <a:t>Antarmuka Gambar/Video</a:t>
              </a:r>
            </a:p>
          </p:txBody>
        </p:sp>
      </p:grpSp>
      <p:grpSp>
        <p:nvGrpSpPr>
          <p:cNvPr id="13" name="Group 13"/>
          <p:cNvGrpSpPr/>
          <p:nvPr/>
        </p:nvGrpSpPr>
        <p:grpSpPr>
          <a:xfrm>
            <a:off x="7120072" y="3220333"/>
            <a:ext cx="4047857" cy="404785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5" name="TextBox 15"/>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000000"/>
                  </a:solidFill>
                  <a:latin typeface="Adigiana Toybox"/>
                  <a:ea typeface="Adigiana Toybox"/>
                  <a:cs typeface="Adigiana Toybox"/>
                  <a:sym typeface="Adigiana Toybox"/>
                </a:rPr>
                <a:t>CLI (Command Line Interface)</a:t>
              </a:r>
            </a:p>
          </p:txBody>
        </p:sp>
      </p:grpSp>
      <p:grpSp>
        <p:nvGrpSpPr>
          <p:cNvPr id="16" name="Group 16"/>
          <p:cNvGrpSpPr/>
          <p:nvPr/>
        </p:nvGrpSpPr>
        <p:grpSpPr>
          <a:xfrm>
            <a:off x="5553343" y="1466428"/>
            <a:ext cx="7181314" cy="718131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9FF5"/>
            </a:solidFill>
            <a:ln cap="sq">
              <a:noFill/>
              <a:prstDash val="sysDot"/>
              <a:miter/>
            </a:ln>
          </p:spPr>
        </p:sp>
        <p:sp>
          <p:nvSpPr>
            <p:cNvPr id="18" name="TextBox 18"/>
            <p:cNvSpPr txBox="1"/>
            <p:nvPr/>
          </p:nvSpPr>
          <p:spPr>
            <a:xfrm>
              <a:off x="76200" y="104775"/>
              <a:ext cx="660400" cy="631825"/>
            </a:xfrm>
            <a:prstGeom prst="rect">
              <a:avLst/>
            </a:prstGeom>
          </p:spPr>
          <p:txBody>
            <a:bodyPr lIns="50800" tIns="50800" rIns="50800" bIns="50800" rtlCol="0" anchor="ctr"/>
            <a:lstStyle/>
            <a:p>
              <a:pPr algn="ctr">
                <a:lnSpc>
                  <a:spcPts val="2661"/>
                </a:lnSpc>
              </a:pPr>
              <a:endParaRPr/>
            </a:p>
          </p:txBody>
        </p:sp>
      </p:grpSp>
      <p:sp>
        <p:nvSpPr>
          <p:cNvPr id="19" name="Freeform 19"/>
          <p:cNvSpPr/>
          <p:nvPr/>
        </p:nvSpPr>
        <p:spPr>
          <a:xfrm>
            <a:off x="6560138" y="3086100"/>
            <a:ext cx="5167724" cy="4114800"/>
          </a:xfrm>
          <a:custGeom>
            <a:avLst/>
            <a:gdLst/>
            <a:ahLst/>
            <a:cxnLst/>
            <a:rect l="l" t="t" r="r" b="b"/>
            <a:pathLst>
              <a:path w="5167724" h="4114800">
                <a:moveTo>
                  <a:pt x="0" y="0"/>
                </a:moveTo>
                <a:lnTo>
                  <a:pt x="5167724" y="0"/>
                </a:lnTo>
                <a:lnTo>
                  <a:pt x="5167724" y="4114800"/>
                </a:lnTo>
                <a:lnTo>
                  <a:pt x="0" y="411480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5626782" y="3328239"/>
            <a:ext cx="7034435" cy="4021316"/>
          </a:xfrm>
          <a:prstGeom prst="rect">
            <a:avLst/>
          </a:prstGeom>
        </p:spPr>
        <p:txBody>
          <a:bodyPr lIns="0" tIns="0" rIns="0" bIns="0" rtlCol="0" anchor="t">
            <a:spAutoFit/>
          </a:bodyPr>
          <a:lstStyle/>
          <a:p>
            <a:pPr algn="ctr">
              <a:lnSpc>
                <a:spcPts val="10579"/>
              </a:lnSpc>
            </a:pPr>
            <a:r>
              <a:rPr lang="en-US" sz="8890">
                <a:solidFill>
                  <a:srgbClr val="FFFFFF"/>
                </a:solidFill>
                <a:latin typeface="Adigiana Toybox"/>
                <a:ea typeface="Adigiana Toybox"/>
                <a:cs typeface="Adigiana Toybox"/>
                <a:sym typeface="Adigiana Toybox"/>
              </a:rPr>
              <a:t>Interaksi Manusia dan Komputer</a:t>
            </a:r>
          </a:p>
        </p:txBody>
      </p:sp>
      <p:sp>
        <p:nvSpPr>
          <p:cNvPr id="21" name="Freeform 21"/>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22" name="Freeform 22"/>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23" name="Freeform 23"/>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0" y="-476431"/>
            <a:ext cx="18288000" cy="11109960"/>
          </a:xfrm>
          <a:custGeom>
            <a:avLst/>
            <a:gdLst/>
            <a:ahLst/>
            <a:cxnLst/>
            <a:rect l="l" t="t" r="r" b="b"/>
            <a:pathLst>
              <a:path w="18288000" h="11109960">
                <a:moveTo>
                  <a:pt x="0" y="0"/>
                </a:moveTo>
                <a:lnTo>
                  <a:pt x="18288000" y="0"/>
                </a:lnTo>
                <a:lnTo>
                  <a:pt x="18288000" y="11109960"/>
                </a:lnTo>
                <a:lnTo>
                  <a:pt x="0" y="11109960"/>
                </a:lnTo>
                <a:lnTo>
                  <a:pt x="0" y="0"/>
                </a:lnTo>
                <a:close/>
              </a:path>
            </a:pathLst>
          </a:custGeom>
          <a:blipFill>
            <a:blip r:embed="rId3">
              <a:alphaModFix amt="17000"/>
            </a:blip>
            <a:stretch>
              <a:fillRect/>
            </a:stretch>
          </a:blipFill>
        </p:spPr>
      </p:sp>
      <p:grpSp>
        <p:nvGrpSpPr>
          <p:cNvPr id="4" name="Group 4"/>
          <p:cNvGrpSpPr/>
          <p:nvPr/>
        </p:nvGrpSpPr>
        <p:grpSpPr>
          <a:xfrm>
            <a:off x="5553343" y="1466428"/>
            <a:ext cx="7181314" cy="718131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9FF5"/>
            </a:solidFill>
            <a:ln cap="sq">
              <a:noFill/>
              <a:prstDash val="sysDot"/>
              <a:miter/>
            </a:ln>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661"/>
                </a:lnSpc>
              </a:pPr>
              <a:endParaRPr/>
            </a:p>
          </p:txBody>
        </p:sp>
      </p:grpSp>
      <p:sp>
        <p:nvSpPr>
          <p:cNvPr id="7" name="Freeform 7"/>
          <p:cNvSpPr/>
          <p:nvPr/>
        </p:nvSpPr>
        <p:spPr>
          <a:xfrm>
            <a:off x="6560138" y="3086100"/>
            <a:ext cx="5167724" cy="4114800"/>
          </a:xfrm>
          <a:custGeom>
            <a:avLst/>
            <a:gdLst/>
            <a:ahLst/>
            <a:cxnLst/>
            <a:rect l="l" t="t" r="r" b="b"/>
            <a:pathLst>
              <a:path w="5167724" h="4114800">
                <a:moveTo>
                  <a:pt x="0" y="0"/>
                </a:moveTo>
                <a:lnTo>
                  <a:pt x="5167724" y="0"/>
                </a:lnTo>
                <a:lnTo>
                  <a:pt x="5167724" y="4114800"/>
                </a:lnTo>
                <a:lnTo>
                  <a:pt x="0" y="411480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2103088" y="5515243"/>
            <a:ext cx="4475852" cy="447585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10" name="TextBox 10"/>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u="sng" dirty="0">
                  <a:solidFill>
                    <a:srgbClr val="FFFFFF"/>
                  </a:solidFill>
                  <a:latin typeface="Adigiana Toybox"/>
                  <a:ea typeface="Adigiana Toybox"/>
                  <a:cs typeface="Adigiana Toybox"/>
                  <a:sym typeface="Adigiana Toybox"/>
                  <a:hlinkClick r:id="rId6" action="ppaction://hlinksldjump"/>
                </a:rPr>
                <a:t>GUI (Graphical User Interface)</a:t>
              </a:r>
              <a:endParaRPr lang="en-US" sz="3758" u="sng" dirty="0">
                <a:solidFill>
                  <a:srgbClr val="FFFFFF"/>
                </a:solidFill>
                <a:latin typeface="Adigiana Toybox"/>
                <a:ea typeface="Adigiana Toybox"/>
                <a:cs typeface="Adigiana Toybox"/>
                <a:sym typeface="Adigiana Toybox"/>
              </a:endParaRPr>
            </a:p>
          </p:txBody>
        </p:sp>
      </p:grpSp>
      <p:grpSp>
        <p:nvGrpSpPr>
          <p:cNvPr id="11" name="Group 11"/>
          <p:cNvGrpSpPr/>
          <p:nvPr/>
        </p:nvGrpSpPr>
        <p:grpSpPr>
          <a:xfrm>
            <a:off x="2304227" y="5562868"/>
            <a:ext cx="3743057" cy="374305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B0E3"/>
            </a:solidFill>
          </p:spPr>
        </p:sp>
        <p:sp>
          <p:nvSpPr>
            <p:cNvPr id="13" name="TextBox 13"/>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dirty="0" err="1">
                  <a:solidFill>
                    <a:srgbClr val="000000"/>
                  </a:solidFill>
                  <a:latin typeface="Adigiana Toybox"/>
                  <a:ea typeface="Adigiana Toybox"/>
                  <a:cs typeface="Adigiana Toybox"/>
                  <a:sym typeface="Adigiana Toybox"/>
                  <a:hlinkClick r:id="rId7" action="ppaction://hlinksldjump"/>
                </a:rPr>
                <a:t>Antarmuka</a:t>
              </a:r>
              <a:r>
                <a:rPr lang="en-US" sz="3758" dirty="0">
                  <a:solidFill>
                    <a:srgbClr val="000000"/>
                  </a:solidFill>
                  <a:latin typeface="Adigiana Toybox"/>
                  <a:ea typeface="Adigiana Toybox"/>
                  <a:cs typeface="Adigiana Toybox"/>
                  <a:sym typeface="Adigiana Toybox"/>
                  <a:hlinkClick r:id="rId7" action="ppaction://hlinksldjump"/>
                </a:rPr>
                <a:t> Suara (Voice Input)</a:t>
              </a:r>
            </a:p>
          </p:txBody>
        </p:sp>
      </p:grpSp>
      <p:grpSp>
        <p:nvGrpSpPr>
          <p:cNvPr id="14" name="Group 14"/>
          <p:cNvGrpSpPr/>
          <p:nvPr/>
        </p:nvGrpSpPr>
        <p:grpSpPr>
          <a:xfrm>
            <a:off x="1769061" y="387816"/>
            <a:ext cx="4316323" cy="431632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16" name="TextBox 16"/>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dirty="0" err="1">
                  <a:solidFill>
                    <a:srgbClr val="FFFFFF"/>
                  </a:solidFill>
                  <a:latin typeface="Adigiana Toybox"/>
                  <a:ea typeface="Adigiana Toybox"/>
                  <a:cs typeface="Adigiana Toybox"/>
                  <a:sym typeface="Adigiana Toybox"/>
                  <a:hlinkClick r:id="rId8" action="ppaction://hlinksldjump"/>
                </a:rPr>
                <a:t>Antarmuka</a:t>
              </a:r>
              <a:r>
                <a:rPr lang="en-US" sz="3758" dirty="0">
                  <a:solidFill>
                    <a:srgbClr val="FFFFFF"/>
                  </a:solidFill>
                  <a:latin typeface="Adigiana Toybox"/>
                  <a:ea typeface="Adigiana Toybox"/>
                  <a:cs typeface="Adigiana Toybox"/>
                  <a:sym typeface="Adigiana Toybox"/>
                  <a:hlinkClick r:id="rId8" action="ppaction://hlinksldjump"/>
                </a:rPr>
                <a:t> Gambar/Video</a:t>
              </a:r>
            </a:p>
          </p:txBody>
        </p:sp>
      </p:grpSp>
      <p:grpSp>
        <p:nvGrpSpPr>
          <p:cNvPr id="17" name="Group 17"/>
          <p:cNvGrpSpPr/>
          <p:nvPr/>
        </p:nvGrpSpPr>
        <p:grpSpPr>
          <a:xfrm>
            <a:off x="12661218" y="1515011"/>
            <a:ext cx="4047857" cy="404785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9" name="TextBox 19"/>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dirty="0">
                  <a:solidFill>
                    <a:srgbClr val="000000"/>
                  </a:solidFill>
                  <a:latin typeface="Adigiana Toybox"/>
                  <a:ea typeface="Adigiana Toybox"/>
                  <a:cs typeface="Adigiana Toybox"/>
                  <a:sym typeface="Adigiana Toybox"/>
                  <a:hlinkClick r:id="rId9" action="ppaction://hlinksldjump"/>
                </a:rPr>
                <a:t>CLI (Command Line Interface)</a:t>
              </a:r>
            </a:p>
          </p:txBody>
        </p:sp>
      </p:grpSp>
      <p:sp>
        <p:nvSpPr>
          <p:cNvPr id="20" name="TextBox 20"/>
          <p:cNvSpPr txBox="1"/>
          <p:nvPr/>
        </p:nvSpPr>
        <p:spPr>
          <a:xfrm>
            <a:off x="5626782" y="3328239"/>
            <a:ext cx="7034435" cy="4021316"/>
          </a:xfrm>
          <a:prstGeom prst="rect">
            <a:avLst/>
          </a:prstGeom>
        </p:spPr>
        <p:txBody>
          <a:bodyPr lIns="0" tIns="0" rIns="0" bIns="0" rtlCol="0" anchor="t">
            <a:spAutoFit/>
          </a:bodyPr>
          <a:lstStyle/>
          <a:p>
            <a:pPr algn="ctr">
              <a:lnSpc>
                <a:spcPts val="10579"/>
              </a:lnSpc>
            </a:pPr>
            <a:r>
              <a:rPr lang="en-US" sz="8890" dirty="0" err="1">
                <a:solidFill>
                  <a:srgbClr val="FFFFFF"/>
                </a:solidFill>
                <a:latin typeface="Adigiana Toybox"/>
                <a:ea typeface="Adigiana Toybox"/>
                <a:cs typeface="Adigiana Toybox"/>
                <a:sym typeface="Adigiana Toybox"/>
              </a:rPr>
              <a:t>Interaksi</a:t>
            </a:r>
            <a:r>
              <a:rPr lang="en-US" sz="8890" dirty="0">
                <a:solidFill>
                  <a:srgbClr val="FFFFFF"/>
                </a:solidFill>
                <a:latin typeface="Adigiana Toybox"/>
                <a:ea typeface="Adigiana Toybox"/>
                <a:cs typeface="Adigiana Toybox"/>
                <a:sym typeface="Adigiana Toybox"/>
              </a:rPr>
              <a:t> </a:t>
            </a:r>
            <a:r>
              <a:rPr lang="en-US" sz="8890" dirty="0" err="1">
                <a:solidFill>
                  <a:srgbClr val="FFFFFF"/>
                </a:solidFill>
                <a:latin typeface="Adigiana Toybox"/>
                <a:ea typeface="Adigiana Toybox"/>
                <a:cs typeface="Adigiana Toybox"/>
                <a:sym typeface="Adigiana Toybox"/>
              </a:rPr>
              <a:t>Manusia</a:t>
            </a:r>
            <a:r>
              <a:rPr lang="en-US" sz="8890" dirty="0">
                <a:solidFill>
                  <a:srgbClr val="FFFFFF"/>
                </a:solidFill>
                <a:latin typeface="Adigiana Toybox"/>
                <a:ea typeface="Adigiana Toybox"/>
                <a:cs typeface="Adigiana Toybox"/>
                <a:sym typeface="Adigiana Toybox"/>
              </a:rPr>
              <a:t> dan </a:t>
            </a:r>
            <a:r>
              <a:rPr lang="en-US" sz="8890" dirty="0" err="1">
                <a:solidFill>
                  <a:srgbClr val="FFFFFF"/>
                </a:solidFill>
                <a:latin typeface="Adigiana Toybox"/>
                <a:ea typeface="Adigiana Toybox"/>
                <a:cs typeface="Adigiana Toybox"/>
                <a:sym typeface="Adigiana Toybox"/>
              </a:rPr>
              <a:t>Komputer</a:t>
            </a:r>
            <a:endParaRPr lang="en-US" sz="8890" dirty="0">
              <a:solidFill>
                <a:srgbClr val="FFFFFF"/>
              </a:solidFill>
              <a:latin typeface="Adigiana Toybox"/>
              <a:ea typeface="Adigiana Toybox"/>
              <a:cs typeface="Adigiana Toybox"/>
              <a:sym typeface="Adigiana Toybox"/>
            </a:endParaRPr>
          </a:p>
        </p:txBody>
      </p:sp>
      <p:sp>
        <p:nvSpPr>
          <p:cNvPr id="21" name="Freeform 21"/>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10"/>
            <a:stretch>
              <a:fillRect/>
            </a:stretch>
          </a:blipFill>
        </p:spPr>
      </p:sp>
      <p:sp>
        <p:nvSpPr>
          <p:cNvPr id="22" name="Freeform 22"/>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11"/>
            <a:stretch>
              <a:fillRect l="-7879" t="-46569" r="-8748" b="-35436"/>
            </a:stretch>
          </a:blipFill>
        </p:spPr>
      </p:sp>
      <p:sp>
        <p:nvSpPr>
          <p:cNvPr id="23" name="Freeform 23"/>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12"/>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FCDFF"/>
        </a:solidFill>
        <a:effectLst/>
      </p:bgPr>
    </p:bg>
    <p:spTree>
      <p:nvGrpSpPr>
        <p:cNvPr id="1" name=""/>
        <p:cNvGrpSpPr/>
        <p:nvPr/>
      </p:nvGrpSpPr>
      <p:grpSpPr>
        <a:xfrm>
          <a:off x="0" y="0"/>
          <a:ext cx="0" cy="0"/>
          <a:chOff x="0" y="0"/>
          <a:chExt cx="0" cy="0"/>
        </a:xfrm>
      </p:grpSpPr>
      <p:sp>
        <p:nvSpPr>
          <p:cNvPr id="2" name="Freeform 2"/>
          <p:cNvSpPr/>
          <p:nvPr/>
        </p:nvSpPr>
        <p:spPr>
          <a:xfrm>
            <a:off x="-452098" y="0"/>
            <a:ext cx="18740098" cy="10287000"/>
          </a:xfrm>
          <a:custGeom>
            <a:avLst/>
            <a:gdLst/>
            <a:ahLst/>
            <a:cxnLst/>
            <a:rect l="l" t="t" r="r" b="b"/>
            <a:pathLst>
              <a:path w="18740098" h="10287000">
                <a:moveTo>
                  <a:pt x="0" y="0"/>
                </a:moveTo>
                <a:lnTo>
                  <a:pt x="18740098" y="0"/>
                </a:lnTo>
                <a:lnTo>
                  <a:pt x="18740098" y="10287000"/>
                </a:lnTo>
                <a:lnTo>
                  <a:pt x="0" y="10287000"/>
                </a:lnTo>
                <a:lnTo>
                  <a:pt x="0" y="0"/>
                </a:lnTo>
                <a:close/>
              </a:path>
            </a:pathLst>
          </a:custGeom>
          <a:blipFill>
            <a:blip r:embed="rId2">
              <a:alphaModFix amt="48000"/>
            </a:blip>
            <a:stretch>
              <a:fillRect b="-19323"/>
            </a:stretch>
          </a:blipFill>
        </p:spPr>
      </p:sp>
      <p:sp>
        <p:nvSpPr>
          <p:cNvPr id="3" name="Freeform 3"/>
          <p:cNvSpPr/>
          <p:nvPr/>
        </p:nvSpPr>
        <p:spPr>
          <a:xfrm>
            <a:off x="0" y="-19095"/>
            <a:ext cx="2540425" cy="2388000"/>
          </a:xfrm>
          <a:custGeom>
            <a:avLst/>
            <a:gdLst/>
            <a:ahLst/>
            <a:cxnLst/>
            <a:rect l="l" t="t" r="r" b="b"/>
            <a:pathLst>
              <a:path w="2540425" h="2388000">
                <a:moveTo>
                  <a:pt x="0" y="0"/>
                </a:moveTo>
                <a:lnTo>
                  <a:pt x="2540425" y="0"/>
                </a:lnTo>
                <a:lnTo>
                  <a:pt x="2540425" y="2388000"/>
                </a:lnTo>
                <a:lnTo>
                  <a:pt x="0" y="2388000"/>
                </a:lnTo>
                <a:lnTo>
                  <a:pt x="0" y="0"/>
                </a:lnTo>
                <a:close/>
              </a:path>
            </a:pathLst>
          </a:custGeom>
          <a:blipFill>
            <a:blip r:embed="rId3"/>
            <a:stretch>
              <a:fillRect/>
            </a:stretch>
          </a:blipFill>
        </p:spPr>
      </p:sp>
      <p:sp>
        <p:nvSpPr>
          <p:cNvPr id="4" name="Freeform 4"/>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4"/>
            <a:stretch>
              <a:fillRect/>
            </a:stretch>
          </a:blipFill>
        </p:spPr>
      </p:sp>
      <p:sp>
        <p:nvSpPr>
          <p:cNvPr id="5" name="Freeform 5"/>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5"/>
            <a:stretch>
              <a:fillRect l="-7879" t="-46569" r="-8748" b="-35436"/>
            </a:stretch>
          </a:blipFill>
        </p:spPr>
      </p:sp>
      <p:sp>
        <p:nvSpPr>
          <p:cNvPr id="6" name="Freeform 6"/>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6"/>
            <a:stretch>
              <a:fillRect/>
            </a:stretch>
          </a:blipFill>
        </p:spPr>
      </p:sp>
      <p:grpSp>
        <p:nvGrpSpPr>
          <p:cNvPr id="7" name="Group 7"/>
          <p:cNvGrpSpPr/>
          <p:nvPr/>
        </p:nvGrpSpPr>
        <p:grpSpPr>
          <a:xfrm>
            <a:off x="1028700" y="2434532"/>
            <a:ext cx="5060274" cy="6823768"/>
            <a:chOff x="0" y="0"/>
            <a:chExt cx="6747031" cy="9098358"/>
          </a:xfrm>
        </p:grpSpPr>
        <p:grpSp>
          <p:nvGrpSpPr>
            <p:cNvPr id="8" name="Group 8"/>
            <p:cNvGrpSpPr/>
            <p:nvPr/>
          </p:nvGrpSpPr>
          <p:grpSpPr>
            <a:xfrm>
              <a:off x="0" y="0"/>
              <a:ext cx="6747031" cy="9098358"/>
              <a:chOff x="0" y="0"/>
              <a:chExt cx="1332747" cy="1797206"/>
            </a:xfrm>
          </p:grpSpPr>
          <p:sp>
            <p:nvSpPr>
              <p:cNvPr id="9" name="Freeform 9"/>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10" name="TextBox 10"/>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11" name="Freeform 11"/>
            <p:cNvSpPr/>
            <p:nvPr/>
          </p:nvSpPr>
          <p:spPr>
            <a:xfrm>
              <a:off x="161008"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322017" y="952086"/>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Pengertian GUI</a:t>
              </a:r>
            </a:p>
          </p:txBody>
        </p:sp>
        <p:sp>
          <p:nvSpPr>
            <p:cNvPr id="13" name="TextBox 13"/>
            <p:cNvSpPr txBox="1"/>
            <p:nvPr/>
          </p:nvSpPr>
          <p:spPr>
            <a:xfrm>
              <a:off x="389553" y="2240090"/>
              <a:ext cx="6094925" cy="65395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GUI (Graphical User Interface) adalah antarmuka berbasis grafis yang sangat umum digunakan dalam sistem komputer masa kini. Dengan GUI, pengguna dapat berinteraksi dengan komputer melalui elemen visual seperti ikon, tombol, menu, dan jendela dialog. GUI dirancang untuk membuat penggunaan komputer lebih intuitif dan mudah, bahkan bagi orang yang tidak memiliki latar belakang teknis.</a:t>
              </a:r>
            </a:p>
          </p:txBody>
        </p:sp>
      </p:grpSp>
      <p:grpSp>
        <p:nvGrpSpPr>
          <p:cNvPr id="14" name="Group 14"/>
          <p:cNvGrpSpPr/>
          <p:nvPr/>
        </p:nvGrpSpPr>
        <p:grpSpPr>
          <a:xfrm>
            <a:off x="6613863" y="2434532"/>
            <a:ext cx="5060274" cy="6823768"/>
            <a:chOff x="0" y="0"/>
            <a:chExt cx="6747031" cy="9098358"/>
          </a:xfrm>
        </p:grpSpPr>
        <p:grpSp>
          <p:nvGrpSpPr>
            <p:cNvPr id="15" name="Group 15"/>
            <p:cNvGrpSpPr/>
            <p:nvPr/>
          </p:nvGrpSpPr>
          <p:grpSpPr>
            <a:xfrm>
              <a:off x="0" y="0"/>
              <a:ext cx="6747031" cy="9098358"/>
              <a:chOff x="0" y="0"/>
              <a:chExt cx="1332747" cy="1797206"/>
            </a:xfrm>
          </p:grpSpPr>
          <p:sp>
            <p:nvSpPr>
              <p:cNvPr id="16" name="Freeform 16"/>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17" name="TextBox 17"/>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18" name="Freeform 18"/>
            <p:cNvSpPr/>
            <p:nvPr/>
          </p:nvSpPr>
          <p:spPr>
            <a:xfrm>
              <a:off x="151250"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357870" y="952086"/>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Contoh UI</a:t>
              </a:r>
            </a:p>
          </p:txBody>
        </p:sp>
        <p:sp>
          <p:nvSpPr>
            <p:cNvPr id="20" name="TextBox 20"/>
            <p:cNvSpPr txBox="1"/>
            <p:nvPr/>
          </p:nvSpPr>
          <p:spPr>
            <a:xfrm>
              <a:off x="316295" y="2240090"/>
              <a:ext cx="6094925" cy="57267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Contoh GUI bisa ditemukan pada sistem operasi Windows, Android, atau aplikasi seperti Microsoft Word. Saat kita mengklik ikon aplikasi, memilih menu File, atau menekan tombol "Simpan", semua itu merupakan bagian dari GUI. GUI sangat populer karena memudahkan interaksi dengan komputer tanpa harus menghafal perintah, cukup dengan klik dan pilih.</a:t>
              </a:r>
            </a:p>
          </p:txBody>
        </p:sp>
      </p:grpSp>
      <p:grpSp>
        <p:nvGrpSpPr>
          <p:cNvPr id="21" name="Group 21"/>
          <p:cNvGrpSpPr/>
          <p:nvPr/>
        </p:nvGrpSpPr>
        <p:grpSpPr>
          <a:xfrm>
            <a:off x="12184389" y="2434532"/>
            <a:ext cx="5060274" cy="6823768"/>
            <a:chOff x="0" y="0"/>
            <a:chExt cx="6747031" cy="9098358"/>
          </a:xfrm>
        </p:grpSpPr>
        <p:grpSp>
          <p:nvGrpSpPr>
            <p:cNvPr id="22" name="Group 22"/>
            <p:cNvGrpSpPr/>
            <p:nvPr/>
          </p:nvGrpSpPr>
          <p:grpSpPr>
            <a:xfrm>
              <a:off x="0" y="0"/>
              <a:ext cx="6747031" cy="9098358"/>
              <a:chOff x="0" y="0"/>
              <a:chExt cx="1332747" cy="1797206"/>
            </a:xfrm>
          </p:grpSpPr>
          <p:sp>
            <p:nvSpPr>
              <p:cNvPr id="23" name="Freeform 23"/>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24" name="TextBox 24"/>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25" name="Freeform 25"/>
            <p:cNvSpPr/>
            <p:nvPr/>
          </p:nvSpPr>
          <p:spPr>
            <a:xfrm>
              <a:off x="161008"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335664" y="893590"/>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Keunggulan GUI</a:t>
              </a:r>
            </a:p>
          </p:txBody>
        </p:sp>
        <p:sp>
          <p:nvSpPr>
            <p:cNvPr id="27" name="TextBox 27"/>
            <p:cNvSpPr txBox="1"/>
            <p:nvPr/>
          </p:nvSpPr>
          <p:spPr>
            <a:xfrm>
              <a:off x="335664" y="2240090"/>
              <a:ext cx="6094925" cy="28819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GUI juga mendukung penggunaan alat input seperti mouse dan layar sentuh, sehingga memberikan pengalaman interaksi yang fleksibel dan nyaman bagi pengguna.</a:t>
              </a:r>
            </a:p>
          </p:txBody>
        </p:sp>
      </p:grpSp>
      <p:grpSp>
        <p:nvGrpSpPr>
          <p:cNvPr id="28" name="Group 28"/>
          <p:cNvGrpSpPr/>
          <p:nvPr/>
        </p:nvGrpSpPr>
        <p:grpSpPr>
          <a:xfrm>
            <a:off x="6327437" y="623760"/>
            <a:ext cx="4818761" cy="1102292"/>
            <a:chOff x="0" y="0"/>
            <a:chExt cx="6425014" cy="1469722"/>
          </a:xfrm>
        </p:grpSpPr>
        <p:sp>
          <p:nvSpPr>
            <p:cNvPr id="29" name="Freeform 29"/>
            <p:cNvSpPr/>
            <p:nvPr/>
          </p:nvSpPr>
          <p:spPr>
            <a:xfrm>
              <a:off x="0" y="0"/>
              <a:ext cx="6425014" cy="1469722"/>
            </a:xfrm>
            <a:custGeom>
              <a:avLst/>
              <a:gdLst/>
              <a:ahLst/>
              <a:cxnLst/>
              <a:rect l="l" t="t" r="r" b="b"/>
              <a:pathLst>
                <a:path w="6425014" h="1469722">
                  <a:moveTo>
                    <a:pt x="0" y="0"/>
                  </a:moveTo>
                  <a:lnTo>
                    <a:pt x="6425014" y="0"/>
                  </a:lnTo>
                  <a:lnTo>
                    <a:pt x="6425014"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TextBox 30"/>
            <p:cNvSpPr txBox="1"/>
            <p:nvPr/>
          </p:nvSpPr>
          <p:spPr>
            <a:xfrm>
              <a:off x="206620" y="100004"/>
              <a:ext cx="6011774" cy="1293518"/>
            </a:xfrm>
            <a:prstGeom prst="rect">
              <a:avLst/>
            </a:prstGeom>
          </p:spPr>
          <p:txBody>
            <a:bodyPr lIns="0" tIns="0" rIns="0" bIns="0" rtlCol="0" anchor="t">
              <a:spAutoFit/>
            </a:bodyPr>
            <a:lstStyle/>
            <a:p>
              <a:pPr algn="ctr">
                <a:lnSpc>
                  <a:spcPts val="7602"/>
                </a:lnSpc>
              </a:pPr>
              <a:r>
                <a:rPr lang="en-US" sz="6388">
                  <a:solidFill>
                    <a:srgbClr val="000000"/>
                  </a:solidFill>
                  <a:latin typeface="Adigiana Toybox"/>
                  <a:ea typeface="Adigiana Toybox"/>
                  <a:cs typeface="Adigiana Toybox"/>
                  <a:sym typeface="Adigiana Toybox"/>
                </a:rPr>
                <a:t>GUI</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FCDFF"/>
        </a:solidFill>
        <a:effectLst/>
      </p:bgPr>
    </p:bg>
    <p:spTree>
      <p:nvGrpSpPr>
        <p:cNvPr id="1" name=""/>
        <p:cNvGrpSpPr/>
        <p:nvPr/>
      </p:nvGrpSpPr>
      <p:grpSpPr>
        <a:xfrm>
          <a:off x="0" y="0"/>
          <a:ext cx="0" cy="0"/>
          <a:chOff x="0" y="0"/>
          <a:chExt cx="0" cy="0"/>
        </a:xfrm>
      </p:grpSpPr>
      <p:sp>
        <p:nvSpPr>
          <p:cNvPr id="2" name="Freeform 2"/>
          <p:cNvSpPr/>
          <p:nvPr/>
        </p:nvSpPr>
        <p:spPr>
          <a:xfrm>
            <a:off x="-452098" y="0"/>
            <a:ext cx="18740098" cy="10287000"/>
          </a:xfrm>
          <a:custGeom>
            <a:avLst/>
            <a:gdLst/>
            <a:ahLst/>
            <a:cxnLst/>
            <a:rect l="l" t="t" r="r" b="b"/>
            <a:pathLst>
              <a:path w="18740098" h="10287000">
                <a:moveTo>
                  <a:pt x="0" y="0"/>
                </a:moveTo>
                <a:lnTo>
                  <a:pt x="18740098" y="0"/>
                </a:lnTo>
                <a:lnTo>
                  <a:pt x="18740098" y="10287000"/>
                </a:lnTo>
                <a:lnTo>
                  <a:pt x="0" y="10287000"/>
                </a:lnTo>
                <a:lnTo>
                  <a:pt x="0" y="0"/>
                </a:lnTo>
                <a:close/>
              </a:path>
            </a:pathLst>
          </a:custGeom>
          <a:blipFill>
            <a:blip r:embed="rId2">
              <a:alphaModFix amt="48000"/>
            </a:blip>
            <a:stretch>
              <a:fillRect b="-19323"/>
            </a:stretch>
          </a:blipFill>
        </p:spPr>
      </p:sp>
      <p:sp>
        <p:nvSpPr>
          <p:cNvPr id="3" name="Freeform 3"/>
          <p:cNvSpPr/>
          <p:nvPr/>
        </p:nvSpPr>
        <p:spPr>
          <a:xfrm>
            <a:off x="0" y="-19095"/>
            <a:ext cx="2540425" cy="2388000"/>
          </a:xfrm>
          <a:custGeom>
            <a:avLst/>
            <a:gdLst/>
            <a:ahLst/>
            <a:cxnLst/>
            <a:rect l="l" t="t" r="r" b="b"/>
            <a:pathLst>
              <a:path w="2540425" h="2388000">
                <a:moveTo>
                  <a:pt x="0" y="0"/>
                </a:moveTo>
                <a:lnTo>
                  <a:pt x="2540425" y="0"/>
                </a:lnTo>
                <a:lnTo>
                  <a:pt x="2540425" y="2388000"/>
                </a:lnTo>
                <a:lnTo>
                  <a:pt x="0" y="2388000"/>
                </a:lnTo>
                <a:lnTo>
                  <a:pt x="0" y="0"/>
                </a:lnTo>
                <a:close/>
              </a:path>
            </a:pathLst>
          </a:custGeom>
          <a:blipFill>
            <a:blip r:embed="rId3"/>
            <a:stretch>
              <a:fillRect/>
            </a:stretch>
          </a:blipFill>
        </p:spPr>
      </p:sp>
      <p:sp>
        <p:nvSpPr>
          <p:cNvPr id="4" name="Freeform 4"/>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4"/>
            <a:stretch>
              <a:fillRect/>
            </a:stretch>
          </a:blipFill>
        </p:spPr>
      </p:sp>
      <p:sp>
        <p:nvSpPr>
          <p:cNvPr id="5" name="Freeform 5"/>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5"/>
            <a:stretch>
              <a:fillRect l="-7879" t="-46569" r="-8748" b="-35436"/>
            </a:stretch>
          </a:blipFill>
        </p:spPr>
      </p:sp>
      <p:sp>
        <p:nvSpPr>
          <p:cNvPr id="6" name="Freeform 6"/>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6"/>
            <a:stretch>
              <a:fillRect/>
            </a:stretch>
          </a:blipFill>
        </p:spPr>
      </p:sp>
      <p:grpSp>
        <p:nvGrpSpPr>
          <p:cNvPr id="7" name="Group 7"/>
          <p:cNvGrpSpPr/>
          <p:nvPr/>
        </p:nvGrpSpPr>
        <p:grpSpPr>
          <a:xfrm>
            <a:off x="1028700" y="2434532"/>
            <a:ext cx="5060274" cy="6823768"/>
            <a:chOff x="0" y="0"/>
            <a:chExt cx="6747031" cy="9098358"/>
          </a:xfrm>
        </p:grpSpPr>
        <p:grpSp>
          <p:nvGrpSpPr>
            <p:cNvPr id="8" name="Group 8"/>
            <p:cNvGrpSpPr/>
            <p:nvPr/>
          </p:nvGrpSpPr>
          <p:grpSpPr>
            <a:xfrm>
              <a:off x="0" y="0"/>
              <a:ext cx="6747031" cy="9098358"/>
              <a:chOff x="0" y="0"/>
              <a:chExt cx="1332747" cy="1797206"/>
            </a:xfrm>
          </p:grpSpPr>
          <p:sp>
            <p:nvSpPr>
              <p:cNvPr id="9" name="Freeform 9"/>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10" name="TextBox 10"/>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11" name="Freeform 11"/>
            <p:cNvSpPr/>
            <p:nvPr/>
          </p:nvSpPr>
          <p:spPr>
            <a:xfrm>
              <a:off x="161008"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322017" y="952086"/>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Pengertian CLI</a:t>
              </a:r>
            </a:p>
          </p:txBody>
        </p:sp>
        <p:sp>
          <p:nvSpPr>
            <p:cNvPr id="13" name="TextBox 13"/>
            <p:cNvSpPr txBox="1"/>
            <p:nvPr/>
          </p:nvSpPr>
          <p:spPr>
            <a:xfrm>
              <a:off x="389553" y="2240090"/>
              <a:ext cx="6094925" cy="53203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CLI (Command Line Interface) adalah jenis antarmuka yang memungkinkan pengguna berinteraksi dengan komputer melalui baris perintah teks. Tidak seperti GUI yang berbasis ikon dan grafis, CLI mengharuskan pengguna mengetikkan perintah tertentu untuk menjalankan suatu fungsi atau program.</a:t>
              </a:r>
            </a:p>
          </p:txBody>
        </p:sp>
      </p:grpSp>
      <p:grpSp>
        <p:nvGrpSpPr>
          <p:cNvPr id="14" name="Group 14"/>
          <p:cNvGrpSpPr/>
          <p:nvPr/>
        </p:nvGrpSpPr>
        <p:grpSpPr>
          <a:xfrm>
            <a:off x="6613863" y="2434532"/>
            <a:ext cx="5060274" cy="6823768"/>
            <a:chOff x="0" y="0"/>
            <a:chExt cx="6747031" cy="9098358"/>
          </a:xfrm>
        </p:grpSpPr>
        <p:grpSp>
          <p:nvGrpSpPr>
            <p:cNvPr id="15" name="Group 15"/>
            <p:cNvGrpSpPr/>
            <p:nvPr/>
          </p:nvGrpSpPr>
          <p:grpSpPr>
            <a:xfrm>
              <a:off x="0" y="0"/>
              <a:ext cx="6747031" cy="9098358"/>
              <a:chOff x="0" y="0"/>
              <a:chExt cx="1332747" cy="1797206"/>
            </a:xfrm>
          </p:grpSpPr>
          <p:sp>
            <p:nvSpPr>
              <p:cNvPr id="16" name="Freeform 16"/>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17" name="TextBox 17"/>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18" name="Freeform 18"/>
            <p:cNvSpPr/>
            <p:nvPr/>
          </p:nvSpPr>
          <p:spPr>
            <a:xfrm>
              <a:off x="151250"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357870" y="952086"/>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Contoh CLI</a:t>
              </a:r>
            </a:p>
          </p:txBody>
        </p:sp>
        <p:sp>
          <p:nvSpPr>
            <p:cNvPr id="20" name="TextBox 20"/>
            <p:cNvSpPr txBox="1"/>
            <p:nvPr/>
          </p:nvSpPr>
          <p:spPr>
            <a:xfrm>
              <a:off x="316295" y="2240090"/>
              <a:ext cx="6094925" cy="41011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Antarmuka ini sering digunakan oleh pengguna yang sudah berpengalaman, seperti programmer atau administrator sistem, karena memberikan kontrol penuh terhadap sistem. Contoh perintah dalam CLI misalnya cd, mkdir, ping, atau sudo apt update.</a:t>
              </a:r>
            </a:p>
          </p:txBody>
        </p:sp>
      </p:grpSp>
      <p:grpSp>
        <p:nvGrpSpPr>
          <p:cNvPr id="21" name="Group 21"/>
          <p:cNvGrpSpPr/>
          <p:nvPr/>
        </p:nvGrpSpPr>
        <p:grpSpPr>
          <a:xfrm>
            <a:off x="12184389" y="2434532"/>
            <a:ext cx="5060274" cy="6823768"/>
            <a:chOff x="0" y="0"/>
            <a:chExt cx="6747031" cy="9098358"/>
          </a:xfrm>
        </p:grpSpPr>
        <p:grpSp>
          <p:nvGrpSpPr>
            <p:cNvPr id="22" name="Group 22"/>
            <p:cNvGrpSpPr/>
            <p:nvPr/>
          </p:nvGrpSpPr>
          <p:grpSpPr>
            <a:xfrm>
              <a:off x="0" y="0"/>
              <a:ext cx="6747031" cy="9098358"/>
              <a:chOff x="0" y="0"/>
              <a:chExt cx="1332747" cy="1797206"/>
            </a:xfrm>
          </p:grpSpPr>
          <p:sp>
            <p:nvSpPr>
              <p:cNvPr id="23" name="Freeform 23"/>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24" name="TextBox 24"/>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25" name="Freeform 25"/>
            <p:cNvSpPr/>
            <p:nvPr/>
          </p:nvSpPr>
          <p:spPr>
            <a:xfrm>
              <a:off x="161008"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335664" y="893590"/>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Keunggulan CLI</a:t>
              </a:r>
            </a:p>
          </p:txBody>
        </p:sp>
        <p:sp>
          <p:nvSpPr>
            <p:cNvPr id="27" name="TextBox 27"/>
            <p:cNvSpPr txBox="1"/>
            <p:nvPr/>
          </p:nvSpPr>
          <p:spPr>
            <a:xfrm>
              <a:off x="335664" y="2240090"/>
              <a:ext cx="6094925" cy="36947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CLI dapat ditemukan pada Terminal di sistem Linux, Command Prompt di Windows, atau PowerShell. Meskipun tampak kaku bagi pemula, CLI sangat efisien untuk tugas-tugas tertentu karena lebih ringan dan cepat daripada GUI.</a:t>
              </a:r>
            </a:p>
          </p:txBody>
        </p:sp>
      </p:grpSp>
      <p:grpSp>
        <p:nvGrpSpPr>
          <p:cNvPr id="28" name="Group 28"/>
          <p:cNvGrpSpPr/>
          <p:nvPr/>
        </p:nvGrpSpPr>
        <p:grpSpPr>
          <a:xfrm>
            <a:off x="6327437" y="623760"/>
            <a:ext cx="4818761" cy="1102292"/>
            <a:chOff x="0" y="0"/>
            <a:chExt cx="6425014" cy="1469722"/>
          </a:xfrm>
        </p:grpSpPr>
        <p:sp>
          <p:nvSpPr>
            <p:cNvPr id="29" name="Freeform 29"/>
            <p:cNvSpPr/>
            <p:nvPr/>
          </p:nvSpPr>
          <p:spPr>
            <a:xfrm>
              <a:off x="0" y="0"/>
              <a:ext cx="6425014" cy="1469722"/>
            </a:xfrm>
            <a:custGeom>
              <a:avLst/>
              <a:gdLst/>
              <a:ahLst/>
              <a:cxnLst/>
              <a:rect l="l" t="t" r="r" b="b"/>
              <a:pathLst>
                <a:path w="6425014" h="1469722">
                  <a:moveTo>
                    <a:pt x="0" y="0"/>
                  </a:moveTo>
                  <a:lnTo>
                    <a:pt x="6425014" y="0"/>
                  </a:lnTo>
                  <a:lnTo>
                    <a:pt x="6425014"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TextBox 30"/>
            <p:cNvSpPr txBox="1"/>
            <p:nvPr/>
          </p:nvSpPr>
          <p:spPr>
            <a:xfrm>
              <a:off x="206620" y="100004"/>
              <a:ext cx="6011774" cy="1293518"/>
            </a:xfrm>
            <a:prstGeom prst="rect">
              <a:avLst/>
            </a:prstGeom>
          </p:spPr>
          <p:txBody>
            <a:bodyPr lIns="0" tIns="0" rIns="0" bIns="0" rtlCol="0" anchor="t">
              <a:spAutoFit/>
            </a:bodyPr>
            <a:lstStyle/>
            <a:p>
              <a:pPr algn="ctr">
                <a:lnSpc>
                  <a:spcPts val="7602"/>
                </a:lnSpc>
              </a:pPr>
              <a:r>
                <a:rPr lang="en-US" sz="6388">
                  <a:solidFill>
                    <a:srgbClr val="000000"/>
                  </a:solidFill>
                  <a:latin typeface="Adigiana Toybox"/>
                  <a:ea typeface="Adigiana Toybox"/>
                  <a:cs typeface="Adigiana Toybox"/>
                  <a:sym typeface="Adigiana Toybox"/>
                </a:rPr>
                <a:t>CLI</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FCDFF"/>
        </a:solidFill>
        <a:effectLst/>
      </p:bgPr>
    </p:bg>
    <p:spTree>
      <p:nvGrpSpPr>
        <p:cNvPr id="1" name=""/>
        <p:cNvGrpSpPr/>
        <p:nvPr/>
      </p:nvGrpSpPr>
      <p:grpSpPr>
        <a:xfrm>
          <a:off x="0" y="0"/>
          <a:ext cx="0" cy="0"/>
          <a:chOff x="0" y="0"/>
          <a:chExt cx="0" cy="0"/>
        </a:xfrm>
      </p:grpSpPr>
      <p:sp>
        <p:nvSpPr>
          <p:cNvPr id="2" name="Freeform 2"/>
          <p:cNvSpPr/>
          <p:nvPr/>
        </p:nvSpPr>
        <p:spPr>
          <a:xfrm>
            <a:off x="-452098" y="0"/>
            <a:ext cx="18740098" cy="10287000"/>
          </a:xfrm>
          <a:custGeom>
            <a:avLst/>
            <a:gdLst/>
            <a:ahLst/>
            <a:cxnLst/>
            <a:rect l="l" t="t" r="r" b="b"/>
            <a:pathLst>
              <a:path w="18740098" h="10287000">
                <a:moveTo>
                  <a:pt x="0" y="0"/>
                </a:moveTo>
                <a:lnTo>
                  <a:pt x="18740098" y="0"/>
                </a:lnTo>
                <a:lnTo>
                  <a:pt x="18740098" y="10287000"/>
                </a:lnTo>
                <a:lnTo>
                  <a:pt x="0" y="10287000"/>
                </a:lnTo>
                <a:lnTo>
                  <a:pt x="0" y="0"/>
                </a:lnTo>
                <a:close/>
              </a:path>
            </a:pathLst>
          </a:custGeom>
          <a:blipFill>
            <a:blip r:embed="rId2">
              <a:alphaModFix amt="48000"/>
            </a:blip>
            <a:stretch>
              <a:fillRect b="-19323"/>
            </a:stretch>
          </a:blipFill>
        </p:spPr>
      </p:sp>
      <p:sp>
        <p:nvSpPr>
          <p:cNvPr id="3" name="Freeform 3"/>
          <p:cNvSpPr/>
          <p:nvPr/>
        </p:nvSpPr>
        <p:spPr>
          <a:xfrm>
            <a:off x="0" y="-19095"/>
            <a:ext cx="2540425" cy="2388000"/>
          </a:xfrm>
          <a:custGeom>
            <a:avLst/>
            <a:gdLst/>
            <a:ahLst/>
            <a:cxnLst/>
            <a:rect l="l" t="t" r="r" b="b"/>
            <a:pathLst>
              <a:path w="2540425" h="2388000">
                <a:moveTo>
                  <a:pt x="0" y="0"/>
                </a:moveTo>
                <a:lnTo>
                  <a:pt x="2540425" y="0"/>
                </a:lnTo>
                <a:lnTo>
                  <a:pt x="2540425" y="2388000"/>
                </a:lnTo>
                <a:lnTo>
                  <a:pt x="0" y="2388000"/>
                </a:lnTo>
                <a:lnTo>
                  <a:pt x="0" y="0"/>
                </a:lnTo>
                <a:close/>
              </a:path>
            </a:pathLst>
          </a:custGeom>
          <a:blipFill>
            <a:blip r:embed="rId3"/>
            <a:stretch>
              <a:fillRect/>
            </a:stretch>
          </a:blipFill>
        </p:spPr>
      </p:sp>
      <p:sp>
        <p:nvSpPr>
          <p:cNvPr id="4" name="Freeform 4"/>
          <p:cNvSpPr/>
          <p:nvPr/>
        </p:nvSpPr>
        <p:spPr>
          <a:xfrm>
            <a:off x="12760678" y="251679"/>
            <a:ext cx="984133" cy="1112801"/>
          </a:xfrm>
          <a:custGeom>
            <a:avLst/>
            <a:gdLst/>
            <a:ahLst/>
            <a:cxnLst/>
            <a:rect l="l" t="t" r="r" b="b"/>
            <a:pathLst>
              <a:path w="984133" h="1112801">
                <a:moveTo>
                  <a:pt x="0" y="0"/>
                </a:moveTo>
                <a:lnTo>
                  <a:pt x="984134" y="0"/>
                </a:lnTo>
                <a:lnTo>
                  <a:pt x="984134" y="1112801"/>
                </a:lnTo>
                <a:lnTo>
                  <a:pt x="0" y="1112801"/>
                </a:lnTo>
                <a:lnTo>
                  <a:pt x="0" y="0"/>
                </a:lnTo>
                <a:close/>
              </a:path>
            </a:pathLst>
          </a:custGeom>
          <a:blipFill>
            <a:blip r:embed="rId4"/>
            <a:stretch>
              <a:fillRect/>
            </a:stretch>
          </a:blipFill>
        </p:spPr>
      </p:sp>
      <p:sp>
        <p:nvSpPr>
          <p:cNvPr id="5" name="Freeform 5"/>
          <p:cNvSpPr/>
          <p:nvPr/>
        </p:nvSpPr>
        <p:spPr>
          <a:xfrm>
            <a:off x="14981123" y="417546"/>
            <a:ext cx="3003327" cy="742862"/>
          </a:xfrm>
          <a:custGeom>
            <a:avLst/>
            <a:gdLst/>
            <a:ahLst/>
            <a:cxnLst/>
            <a:rect l="l" t="t" r="r" b="b"/>
            <a:pathLst>
              <a:path w="3003327" h="742862">
                <a:moveTo>
                  <a:pt x="0" y="0"/>
                </a:moveTo>
                <a:lnTo>
                  <a:pt x="3003328" y="0"/>
                </a:lnTo>
                <a:lnTo>
                  <a:pt x="3003328" y="742862"/>
                </a:lnTo>
                <a:lnTo>
                  <a:pt x="0" y="742862"/>
                </a:lnTo>
                <a:lnTo>
                  <a:pt x="0" y="0"/>
                </a:lnTo>
                <a:close/>
              </a:path>
            </a:pathLst>
          </a:custGeom>
          <a:blipFill>
            <a:blip r:embed="rId5"/>
            <a:stretch>
              <a:fillRect l="-7879" t="-46569" r="-8748" b="-35436"/>
            </a:stretch>
          </a:blipFill>
        </p:spPr>
      </p:sp>
      <p:sp>
        <p:nvSpPr>
          <p:cNvPr id="6" name="Freeform 6"/>
          <p:cNvSpPr/>
          <p:nvPr/>
        </p:nvSpPr>
        <p:spPr>
          <a:xfrm>
            <a:off x="13829191" y="251679"/>
            <a:ext cx="1068187" cy="1074596"/>
          </a:xfrm>
          <a:custGeom>
            <a:avLst/>
            <a:gdLst/>
            <a:ahLst/>
            <a:cxnLst/>
            <a:rect l="l" t="t" r="r" b="b"/>
            <a:pathLst>
              <a:path w="1068187" h="1074596">
                <a:moveTo>
                  <a:pt x="0" y="0"/>
                </a:moveTo>
                <a:lnTo>
                  <a:pt x="1068187" y="0"/>
                </a:lnTo>
                <a:lnTo>
                  <a:pt x="1068187" y="1074596"/>
                </a:lnTo>
                <a:lnTo>
                  <a:pt x="0" y="1074596"/>
                </a:lnTo>
                <a:lnTo>
                  <a:pt x="0" y="0"/>
                </a:lnTo>
                <a:close/>
              </a:path>
            </a:pathLst>
          </a:custGeom>
          <a:blipFill>
            <a:blip r:embed="rId6"/>
            <a:stretch>
              <a:fillRect/>
            </a:stretch>
          </a:blipFill>
        </p:spPr>
      </p:sp>
      <p:grpSp>
        <p:nvGrpSpPr>
          <p:cNvPr id="7" name="Group 7"/>
          <p:cNvGrpSpPr/>
          <p:nvPr/>
        </p:nvGrpSpPr>
        <p:grpSpPr>
          <a:xfrm>
            <a:off x="1028700" y="2434532"/>
            <a:ext cx="5060274" cy="6823768"/>
            <a:chOff x="0" y="0"/>
            <a:chExt cx="6747031" cy="9098358"/>
          </a:xfrm>
        </p:grpSpPr>
        <p:grpSp>
          <p:nvGrpSpPr>
            <p:cNvPr id="8" name="Group 8"/>
            <p:cNvGrpSpPr/>
            <p:nvPr/>
          </p:nvGrpSpPr>
          <p:grpSpPr>
            <a:xfrm>
              <a:off x="0" y="0"/>
              <a:ext cx="6747031" cy="9098358"/>
              <a:chOff x="0" y="0"/>
              <a:chExt cx="1332747" cy="1797206"/>
            </a:xfrm>
          </p:grpSpPr>
          <p:sp>
            <p:nvSpPr>
              <p:cNvPr id="9" name="Freeform 9"/>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10" name="TextBox 10"/>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11" name="Freeform 11"/>
            <p:cNvSpPr/>
            <p:nvPr/>
          </p:nvSpPr>
          <p:spPr>
            <a:xfrm>
              <a:off x="161008"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322017" y="952086"/>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Pengertian VI</a:t>
              </a:r>
            </a:p>
          </p:txBody>
        </p:sp>
        <p:sp>
          <p:nvSpPr>
            <p:cNvPr id="13" name="TextBox 13"/>
            <p:cNvSpPr txBox="1"/>
            <p:nvPr/>
          </p:nvSpPr>
          <p:spPr>
            <a:xfrm>
              <a:off x="389553" y="2240090"/>
              <a:ext cx="6094925" cy="41011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nteraksi berbasis suara adalah cara berkomunikasi dengan komputer menggunakan perintah lisan. Teknologi ini memungkinkan pengguna berbicara kepada komputer, dan komputer akan merespons sesuai dengan perintah suara tersebut.</a:t>
              </a:r>
            </a:p>
          </p:txBody>
        </p:sp>
      </p:grpSp>
      <p:grpSp>
        <p:nvGrpSpPr>
          <p:cNvPr id="14" name="Group 14"/>
          <p:cNvGrpSpPr/>
          <p:nvPr/>
        </p:nvGrpSpPr>
        <p:grpSpPr>
          <a:xfrm>
            <a:off x="6613863" y="2434532"/>
            <a:ext cx="5060274" cy="6823768"/>
            <a:chOff x="0" y="0"/>
            <a:chExt cx="6747031" cy="9098358"/>
          </a:xfrm>
        </p:grpSpPr>
        <p:grpSp>
          <p:nvGrpSpPr>
            <p:cNvPr id="15" name="Group 15"/>
            <p:cNvGrpSpPr/>
            <p:nvPr/>
          </p:nvGrpSpPr>
          <p:grpSpPr>
            <a:xfrm>
              <a:off x="0" y="0"/>
              <a:ext cx="6747031" cy="9098358"/>
              <a:chOff x="0" y="0"/>
              <a:chExt cx="1332747" cy="1797206"/>
            </a:xfrm>
          </p:grpSpPr>
          <p:sp>
            <p:nvSpPr>
              <p:cNvPr id="16" name="Freeform 16"/>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17" name="TextBox 17"/>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18" name="Freeform 18"/>
            <p:cNvSpPr/>
            <p:nvPr/>
          </p:nvSpPr>
          <p:spPr>
            <a:xfrm>
              <a:off x="151250"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357870" y="952086"/>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Contoh VI</a:t>
              </a:r>
            </a:p>
          </p:txBody>
        </p:sp>
        <p:sp>
          <p:nvSpPr>
            <p:cNvPr id="20" name="TextBox 20"/>
            <p:cNvSpPr txBox="1"/>
            <p:nvPr/>
          </p:nvSpPr>
          <p:spPr>
            <a:xfrm>
              <a:off x="316295" y="2240090"/>
              <a:ext cx="6094925" cy="41011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Jenis interaksi ini membutuhkan perangkat keras berupa mikrofon, serta perangkat lunak pengenal suara (speech recognition). Contoh nyatanya adalah asisten digital seperti Google Assistant, Siri, atau fitur voice typing di Google Docs.</a:t>
              </a:r>
            </a:p>
            <a:p>
              <a:pPr algn="just">
                <a:lnSpc>
                  <a:spcPts val="2415"/>
                </a:lnSpc>
              </a:pPr>
              <a:endParaRPr lang="en-US" sz="2195" spc="129">
                <a:solidFill>
                  <a:srgbClr val="FFFFFF"/>
                </a:solidFill>
                <a:latin typeface="Poppins"/>
                <a:ea typeface="Poppins"/>
                <a:cs typeface="Poppins"/>
                <a:sym typeface="Poppins"/>
              </a:endParaRPr>
            </a:p>
          </p:txBody>
        </p:sp>
      </p:grpSp>
      <p:grpSp>
        <p:nvGrpSpPr>
          <p:cNvPr id="21" name="Group 21"/>
          <p:cNvGrpSpPr/>
          <p:nvPr/>
        </p:nvGrpSpPr>
        <p:grpSpPr>
          <a:xfrm>
            <a:off x="12184389" y="2434532"/>
            <a:ext cx="5060274" cy="6823768"/>
            <a:chOff x="0" y="0"/>
            <a:chExt cx="6747031" cy="9098358"/>
          </a:xfrm>
        </p:grpSpPr>
        <p:grpSp>
          <p:nvGrpSpPr>
            <p:cNvPr id="22" name="Group 22"/>
            <p:cNvGrpSpPr/>
            <p:nvPr/>
          </p:nvGrpSpPr>
          <p:grpSpPr>
            <a:xfrm>
              <a:off x="0" y="0"/>
              <a:ext cx="6747031" cy="9098358"/>
              <a:chOff x="0" y="0"/>
              <a:chExt cx="1332747" cy="1797206"/>
            </a:xfrm>
          </p:grpSpPr>
          <p:sp>
            <p:nvSpPr>
              <p:cNvPr id="23" name="Freeform 23"/>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24" name="TextBox 24"/>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25" name="Freeform 25"/>
            <p:cNvSpPr/>
            <p:nvPr/>
          </p:nvSpPr>
          <p:spPr>
            <a:xfrm>
              <a:off x="161008"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335664" y="893590"/>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Keunggulan VI</a:t>
              </a:r>
            </a:p>
          </p:txBody>
        </p:sp>
        <p:sp>
          <p:nvSpPr>
            <p:cNvPr id="27" name="TextBox 27"/>
            <p:cNvSpPr txBox="1"/>
            <p:nvPr/>
          </p:nvSpPr>
          <p:spPr>
            <a:xfrm>
              <a:off x="335664" y="2240090"/>
              <a:ext cx="6094925" cy="53203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Kelebihan interaksi suara adalah kemudahan penggunaan, terutama untuk aksesibilitas, misalnya bagi penyandang disabilitas. Selain itu, interaksi suara juga digunakan pada perangkat IoT dan smart home, di mana pengguna bisa menyalakan lampu, memutar musik, atau mencari informasi hanya dengan suara.</a:t>
              </a:r>
            </a:p>
          </p:txBody>
        </p:sp>
      </p:grpSp>
      <p:grpSp>
        <p:nvGrpSpPr>
          <p:cNvPr id="28" name="Group 28"/>
          <p:cNvGrpSpPr/>
          <p:nvPr/>
        </p:nvGrpSpPr>
        <p:grpSpPr>
          <a:xfrm>
            <a:off x="6327437" y="623760"/>
            <a:ext cx="4818761" cy="1102292"/>
            <a:chOff x="0" y="0"/>
            <a:chExt cx="6425014" cy="1469722"/>
          </a:xfrm>
        </p:grpSpPr>
        <p:sp>
          <p:nvSpPr>
            <p:cNvPr id="29" name="Freeform 29"/>
            <p:cNvSpPr/>
            <p:nvPr/>
          </p:nvSpPr>
          <p:spPr>
            <a:xfrm>
              <a:off x="0" y="0"/>
              <a:ext cx="6425014" cy="1469722"/>
            </a:xfrm>
            <a:custGeom>
              <a:avLst/>
              <a:gdLst/>
              <a:ahLst/>
              <a:cxnLst/>
              <a:rect l="l" t="t" r="r" b="b"/>
              <a:pathLst>
                <a:path w="6425014" h="1469722">
                  <a:moveTo>
                    <a:pt x="0" y="0"/>
                  </a:moveTo>
                  <a:lnTo>
                    <a:pt x="6425014" y="0"/>
                  </a:lnTo>
                  <a:lnTo>
                    <a:pt x="6425014"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TextBox 30"/>
            <p:cNvSpPr txBox="1"/>
            <p:nvPr/>
          </p:nvSpPr>
          <p:spPr>
            <a:xfrm>
              <a:off x="206620" y="100004"/>
              <a:ext cx="6011774" cy="1293518"/>
            </a:xfrm>
            <a:prstGeom prst="rect">
              <a:avLst/>
            </a:prstGeom>
          </p:spPr>
          <p:txBody>
            <a:bodyPr lIns="0" tIns="0" rIns="0" bIns="0" rtlCol="0" anchor="t">
              <a:spAutoFit/>
            </a:bodyPr>
            <a:lstStyle/>
            <a:p>
              <a:pPr algn="ctr">
                <a:lnSpc>
                  <a:spcPts val="7602"/>
                </a:lnSpc>
              </a:pPr>
              <a:r>
                <a:rPr lang="en-US" sz="6388">
                  <a:solidFill>
                    <a:srgbClr val="000000"/>
                  </a:solidFill>
                  <a:latin typeface="Adigiana Toybox"/>
                  <a:ea typeface="Adigiana Toybox"/>
                  <a:cs typeface="Adigiana Toybox"/>
                  <a:sym typeface="Adigiana Toybox"/>
                </a:rPr>
                <a:t>Voice Input</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FCDFF"/>
        </a:solidFill>
        <a:effectLst/>
      </p:bgPr>
    </p:bg>
    <p:spTree>
      <p:nvGrpSpPr>
        <p:cNvPr id="1" name=""/>
        <p:cNvGrpSpPr/>
        <p:nvPr/>
      </p:nvGrpSpPr>
      <p:grpSpPr>
        <a:xfrm>
          <a:off x="0" y="0"/>
          <a:ext cx="0" cy="0"/>
          <a:chOff x="0" y="0"/>
          <a:chExt cx="0" cy="0"/>
        </a:xfrm>
      </p:grpSpPr>
      <p:sp>
        <p:nvSpPr>
          <p:cNvPr id="2" name="Freeform 2"/>
          <p:cNvSpPr/>
          <p:nvPr/>
        </p:nvSpPr>
        <p:spPr>
          <a:xfrm>
            <a:off x="-452098" y="0"/>
            <a:ext cx="18740098" cy="10287000"/>
          </a:xfrm>
          <a:custGeom>
            <a:avLst/>
            <a:gdLst/>
            <a:ahLst/>
            <a:cxnLst/>
            <a:rect l="l" t="t" r="r" b="b"/>
            <a:pathLst>
              <a:path w="18740098" h="10287000">
                <a:moveTo>
                  <a:pt x="0" y="0"/>
                </a:moveTo>
                <a:lnTo>
                  <a:pt x="18740098" y="0"/>
                </a:lnTo>
                <a:lnTo>
                  <a:pt x="18740098" y="10287000"/>
                </a:lnTo>
                <a:lnTo>
                  <a:pt x="0" y="10287000"/>
                </a:lnTo>
                <a:lnTo>
                  <a:pt x="0" y="0"/>
                </a:lnTo>
                <a:close/>
              </a:path>
            </a:pathLst>
          </a:custGeom>
          <a:blipFill>
            <a:blip r:embed="rId2">
              <a:alphaModFix amt="48000"/>
            </a:blip>
            <a:stretch>
              <a:fillRect b="-19323"/>
            </a:stretch>
          </a:blipFill>
        </p:spPr>
      </p:sp>
      <p:sp>
        <p:nvSpPr>
          <p:cNvPr id="3" name="Freeform 3"/>
          <p:cNvSpPr/>
          <p:nvPr/>
        </p:nvSpPr>
        <p:spPr>
          <a:xfrm>
            <a:off x="0" y="-19095"/>
            <a:ext cx="2540425" cy="2388000"/>
          </a:xfrm>
          <a:custGeom>
            <a:avLst/>
            <a:gdLst/>
            <a:ahLst/>
            <a:cxnLst/>
            <a:rect l="l" t="t" r="r" b="b"/>
            <a:pathLst>
              <a:path w="2540425" h="2388000">
                <a:moveTo>
                  <a:pt x="0" y="0"/>
                </a:moveTo>
                <a:lnTo>
                  <a:pt x="2540425" y="0"/>
                </a:lnTo>
                <a:lnTo>
                  <a:pt x="2540425" y="2388000"/>
                </a:lnTo>
                <a:lnTo>
                  <a:pt x="0" y="2388000"/>
                </a:lnTo>
                <a:lnTo>
                  <a:pt x="0" y="0"/>
                </a:lnTo>
                <a:close/>
              </a:path>
            </a:pathLst>
          </a:custGeom>
          <a:blipFill>
            <a:blip r:embed="rId3"/>
            <a:stretch>
              <a:fillRect/>
            </a:stretch>
          </a:blipFill>
        </p:spPr>
      </p:sp>
      <p:sp>
        <p:nvSpPr>
          <p:cNvPr id="4" name="Freeform 4"/>
          <p:cNvSpPr/>
          <p:nvPr/>
        </p:nvSpPr>
        <p:spPr>
          <a:xfrm>
            <a:off x="12796094"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4"/>
            <a:stretch>
              <a:fillRect/>
            </a:stretch>
          </a:blipFill>
        </p:spPr>
      </p:sp>
      <p:sp>
        <p:nvSpPr>
          <p:cNvPr id="5" name="Freeform 5"/>
          <p:cNvSpPr/>
          <p:nvPr/>
        </p:nvSpPr>
        <p:spPr>
          <a:xfrm>
            <a:off x="15051963"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5"/>
            <a:stretch>
              <a:fillRect l="-7879" t="-46569" r="-8748" b="-35436"/>
            </a:stretch>
          </a:blipFill>
        </p:spPr>
      </p:sp>
      <p:sp>
        <p:nvSpPr>
          <p:cNvPr id="6" name="Freeform 6"/>
          <p:cNvSpPr/>
          <p:nvPr/>
        </p:nvSpPr>
        <p:spPr>
          <a:xfrm>
            <a:off x="13881653"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6"/>
            <a:stretch>
              <a:fillRect/>
            </a:stretch>
          </a:blipFill>
        </p:spPr>
      </p:sp>
      <p:grpSp>
        <p:nvGrpSpPr>
          <p:cNvPr id="7" name="Group 7"/>
          <p:cNvGrpSpPr/>
          <p:nvPr/>
        </p:nvGrpSpPr>
        <p:grpSpPr>
          <a:xfrm>
            <a:off x="1028700" y="2434532"/>
            <a:ext cx="5060274" cy="6823768"/>
            <a:chOff x="0" y="0"/>
            <a:chExt cx="6747031" cy="9098358"/>
          </a:xfrm>
        </p:grpSpPr>
        <p:grpSp>
          <p:nvGrpSpPr>
            <p:cNvPr id="8" name="Group 8"/>
            <p:cNvGrpSpPr/>
            <p:nvPr/>
          </p:nvGrpSpPr>
          <p:grpSpPr>
            <a:xfrm>
              <a:off x="0" y="0"/>
              <a:ext cx="6747031" cy="9098358"/>
              <a:chOff x="0" y="0"/>
              <a:chExt cx="1332747" cy="1797206"/>
            </a:xfrm>
          </p:grpSpPr>
          <p:sp>
            <p:nvSpPr>
              <p:cNvPr id="9" name="Freeform 9"/>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10" name="TextBox 10"/>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11" name="Freeform 11"/>
            <p:cNvSpPr/>
            <p:nvPr/>
          </p:nvSpPr>
          <p:spPr>
            <a:xfrm>
              <a:off x="161008"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322017" y="952086"/>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Pengertian </a:t>
              </a:r>
            </a:p>
          </p:txBody>
        </p:sp>
        <p:sp>
          <p:nvSpPr>
            <p:cNvPr id="13" name="TextBox 13"/>
            <p:cNvSpPr txBox="1"/>
            <p:nvPr/>
          </p:nvSpPr>
          <p:spPr>
            <a:xfrm>
              <a:off x="389553" y="2240090"/>
              <a:ext cx="6094925" cy="36947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Jenis interaksi ini menggunakan media visual seperti gambar atau video sebagai input. Sistem komputer menerima data dari kamera atau pemindai (scanner), kemudian memprosesnya melalui perangkat lunak tertentu.</a:t>
              </a:r>
            </a:p>
          </p:txBody>
        </p:sp>
      </p:grpSp>
      <p:grpSp>
        <p:nvGrpSpPr>
          <p:cNvPr id="14" name="Group 14"/>
          <p:cNvGrpSpPr/>
          <p:nvPr/>
        </p:nvGrpSpPr>
        <p:grpSpPr>
          <a:xfrm>
            <a:off x="6613863" y="2434532"/>
            <a:ext cx="5060274" cy="6823768"/>
            <a:chOff x="0" y="0"/>
            <a:chExt cx="6747031" cy="9098358"/>
          </a:xfrm>
        </p:grpSpPr>
        <p:grpSp>
          <p:nvGrpSpPr>
            <p:cNvPr id="15" name="Group 15"/>
            <p:cNvGrpSpPr/>
            <p:nvPr/>
          </p:nvGrpSpPr>
          <p:grpSpPr>
            <a:xfrm>
              <a:off x="0" y="0"/>
              <a:ext cx="6747031" cy="9098358"/>
              <a:chOff x="0" y="0"/>
              <a:chExt cx="1332747" cy="1797206"/>
            </a:xfrm>
          </p:grpSpPr>
          <p:sp>
            <p:nvSpPr>
              <p:cNvPr id="16" name="Freeform 16"/>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17" name="TextBox 17"/>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18" name="Freeform 18"/>
            <p:cNvSpPr/>
            <p:nvPr/>
          </p:nvSpPr>
          <p:spPr>
            <a:xfrm>
              <a:off x="151250"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357870" y="952086"/>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Contoh </a:t>
              </a:r>
            </a:p>
          </p:txBody>
        </p:sp>
        <p:sp>
          <p:nvSpPr>
            <p:cNvPr id="20" name="TextBox 20"/>
            <p:cNvSpPr txBox="1"/>
            <p:nvPr/>
          </p:nvSpPr>
          <p:spPr>
            <a:xfrm>
              <a:off x="316295" y="2240090"/>
              <a:ext cx="6094925" cy="53203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Contoh interaksi ini antara lain:</a:t>
              </a:r>
            </a:p>
            <a:p>
              <a:pPr marL="474082" lvl="1" indent="-237041" algn="just">
                <a:lnSpc>
                  <a:spcPts val="2415"/>
                </a:lnSpc>
                <a:buFont typeface="Arial"/>
                <a:buChar char="•"/>
              </a:pPr>
              <a:r>
                <a:rPr lang="en-US" sz="2195" spc="129">
                  <a:solidFill>
                    <a:srgbClr val="FFFFFF"/>
                  </a:solidFill>
                  <a:latin typeface="Poppins"/>
                  <a:ea typeface="Poppins"/>
                  <a:cs typeface="Poppins"/>
                  <a:sym typeface="Poppins"/>
                </a:rPr>
                <a:t>Face recognition (pengenalan wajah) untuk absensi atau login.</a:t>
              </a:r>
            </a:p>
            <a:p>
              <a:pPr marL="474082" lvl="1" indent="-237041" algn="just">
                <a:lnSpc>
                  <a:spcPts val="2415"/>
                </a:lnSpc>
                <a:buFont typeface="Arial"/>
                <a:buChar char="•"/>
              </a:pPr>
              <a:r>
                <a:rPr lang="en-US" sz="2195" spc="129">
                  <a:solidFill>
                    <a:srgbClr val="FFFFFF"/>
                  </a:solidFill>
                  <a:latin typeface="Poppins"/>
                  <a:ea typeface="Poppins"/>
                  <a:cs typeface="Poppins"/>
                  <a:sym typeface="Poppins"/>
                </a:rPr>
                <a:t>Scan dokumen untuk diubah menjadi file digital.</a:t>
              </a:r>
            </a:p>
            <a:p>
              <a:pPr marL="474082" lvl="1" indent="-237041" algn="just">
                <a:lnSpc>
                  <a:spcPts val="2415"/>
                </a:lnSpc>
                <a:buFont typeface="Arial"/>
                <a:buChar char="•"/>
              </a:pPr>
              <a:r>
                <a:rPr lang="en-US" sz="2195" spc="129">
                  <a:solidFill>
                    <a:srgbClr val="FFFFFF"/>
                  </a:solidFill>
                  <a:latin typeface="Poppins"/>
                  <a:ea typeface="Poppins"/>
                  <a:cs typeface="Poppins"/>
                  <a:sym typeface="Poppins"/>
                </a:rPr>
                <a:t>Penggunaan webcam untuk mengambil gambar atau video yang kemudian bisa diedit atau dicetak.</a:t>
              </a:r>
            </a:p>
          </p:txBody>
        </p:sp>
      </p:grpSp>
      <p:grpSp>
        <p:nvGrpSpPr>
          <p:cNvPr id="21" name="Group 21"/>
          <p:cNvGrpSpPr/>
          <p:nvPr/>
        </p:nvGrpSpPr>
        <p:grpSpPr>
          <a:xfrm>
            <a:off x="12184389" y="2434532"/>
            <a:ext cx="5060274" cy="6823768"/>
            <a:chOff x="0" y="0"/>
            <a:chExt cx="6747031" cy="9098358"/>
          </a:xfrm>
        </p:grpSpPr>
        <p:grpSp>
          <p:nvGrpSpPr>
            <p:cNvPr id="22" name="Group 22"/>
            <p:cNvGrpSpPr/>
            <p:nvPr/>
          </p:nvGrpSpPr>
          <p:grpSpPr>
            <a:xfrm>
              <a:off x="0" y="0"/>
              <a:ext cx="6747031" cy="9098358"/>
              <a:chOff x="0" y="0"/>
              <a:chExt cx="1332747" cy="1797206"/>
            </a:xfrm>
          </p:grpSpPr>
          <p:sp>
            <p:nvSpPr>
              <p:cNvPr id="23" name="Freeform 23"/>
              <p:cNvSpPr/>
              <p:nvPr/>
            </p:nvSpPr>
            <p:spPr>
              <a:xfrm>
                <a:off x="0" y="0"/>
                <a:ext cx="1332747" cy="1797207"/>
              </a:xfrm>
              <a:custGeom>
                <a:avLst/>
                <a:gdLst/>
                <a:ahLst/>
                <a:cxnLst/>
                <a:rect l="l" t="t" r="r" b="b"/>
                <a:pathLst>
                  <a:path w="1332747" h="1797207">
                    <a:moveTo>
                      <a:pt x="94856" y="0"/>
                    </a:moveTo>
                    <a:lnTo>
                      <a:pt x="1237891" y="0"/>
                    </a:lnTo>
                    <a:cubicBezTo>
                      <a:pt x="1263048" y="0"/>
                      <a:pt x="1287175" y="9994"/>
                      <a:pt x="1304964" y="27783"/>
                    </a:cubicBezTo>
                    <a:cubicBezTo>
                      <a:pt x="1322753" y="45572"/>
                      <a:pt x="1332747" y="69699"/>
                      <a:pt x="1332747" y="94856"/>
                    </a:cubicBezTo>
                    <a:lnTo>
                      <a:pt x="1332747" y="1702350"/>
                    </a:lnTo>
                    <a:cubicBezTo>
                      <a:pt x="1332747" y="1754738"/>
                      <a:pt x="1290278" y="1797207"/>
                      <a:pt x="1237891" y="1797207"/>
                    </a:cubicBezTo>
                    <a:lnTo>
                      <a:pt x="94856" y="1797207"/>
                    </a:lnTo>
                    <a:cubicBezTo>
                      <a:pt x="42469" y="1797207"/>
                      <a:pt x="0" y="1754738"/>
                      <a:pt x="0" y="1702350"/>
                    </a:cubicBezTo>
                    <a:lnTo>
                      <a:pt x="0" y="94856"/>
                    </a:lnTo>
                    <a:cubicBezTo>
                      <a:pt x="0" y="42469"/>
                      <a:pt x="42469" y="0"/>
                      <a:pt x="94856" y="0"/>
                    </a:cubicBezTo>
                    <a:close/>
                  </a:path>
                </a:pathLst>
              </a:custGeom>
              <a:solidFill>
                <a:srgbClr val="1E4684">
                  <a:alpha val="91765"/>
                </a:srgbClr>
              </a:solidFill>
            </p:spPr>
          </p:sp>
          <p:sp>
            <p:nvSpPr>
              <p:cNvPr id="24" name="TextBox 24"/>
              <p:cNvSpPr txBox="1"/>
              <p:nvPr/>
            </p:nvSpPr>
            <p:spPr>
              <a:xfrm>
                <a:off x="0" y="28575"/>
                <a:ext cx="1332747" cy="1768631"/>
              </a:xfrm>
              <a:prstGeom prst="rect">
                <a:avLst/>
              </a:prstGeom>
            </p:spPr>
            <p:txBody>
              <a:bodyPr lIns="50800" tIns="50800" rIns="50800" bIns="50800" rtlCol="0" anchor="ctr"/>
              <a:lstStyle/>
              <a:p>
                <a:pPr algn="ctr">
                  <a:lnSpc>
                    <a:spcPts val="2661"/>
                  </a:lnSpc>
                </a:pPr>
                <a:endParaRPr/>
              </a:p>
            </p:txBody>
          </p:sp>
        </p:grpSp>
        <p:sp>
          <p:nvSpPr>
            <p:cNvPr id="25" name="Freeform 25"/>
            <p:cNvSpPr/>
            <p:nvPr/>
          </p:nvSpPr>
          <p:spPr>
            <a:xfrm>
              <a:off x="161008" y="642765"/>
              <a:ext cx="6425014" cy="1469722"/>
            </a:xfrm>
            <a:custGeom>
              <a:avLst/>
              <a:gdLst/>
              <a:ahLst/>
              <a:cxnLst/>
              <a:rect l="l" t="t" r="r" b="b"/>
              <a:pathLst>
                <a:path w="6425014" h="1469722">
                  <a:moveTo>
                    <a:pt x="0" y="0"/>
                  </a:moveTo>
                  <a:lnTo>
                    <a:pt x="6425015" y="0"/>
                  </a:lnTo>
                  <a:lnTo>
                    <a:pt x="6425015" y="1469722"/>
                  </a:lnTo>
                  <a:lnTo>
                    <a:pt x="0" y="146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335664" y="893590"/>
              <a:ext cx="6011774" cy="860605"/>
            </a:xfrm>
            <a:prstGeom prst="rect">
              <a:avLst/>
            </a:prstGeom>
          </p:spPr>
          <p:txBody>
            <a:bodyPr lIns="0" tIns="0" rIns="0" bIns="0" rtlCol="0" anchor="t">
              <a:spAutoFit/>
            </a:bodyPr>
            <a:lstStyle/>
            <a:p>
              <a:pPr algn="ctr">
                <a:lnSpc>
                  <a:spcPts val="5103"/>
                </a:lnSpc>
              </a:pPr>
              <a:r>
                <a:rPr lang="en-US" sz="4288">
                  <a:solidFill>
                    <a:srgbClr val="000000"/>
                  </a:solidFill>
                  <a:latin typeface="Adigiana Toybox"/>
                  <a:ea typeface="Adigiana Toybox"/>
                  <a:cs typeface="Adigiana Toybox"/>
                  <a:sym typeface="Adigiana Toybox"/>
                </a:rPr>
                <a:t>Keunggulan </a:t>
              </a:r>
            </a:p>
          </p:txBody>
        </p:sp>
        <p:sp>
          <p:nvSpPr>
            <p:cNvPr id="27" name="TextBox 27"/>
            <p:cNvSpPr txBox="1"/>
            <p:nvPr/>
          </p:nvSpPr>
          <p:spPr>
            <a:xfrm>
              <a:off x="335664" y="2240090"/>
              <a:ext cx="6094925" cy="4913983"/>
            </a:xfrm>
            <a:prstGeom prst="rect">
              <a:avLst/>
            </a:prstGeom>
          </p:spPr>
          <p:txBody>
            <a:bodyPr lIns="0" tIns="0" rIns="0" bIns="0" rtlCol="0" anchor="t">
              <a:spAutoFit/>
            </a:bodyPr>
            <a:lstStyle/>
            <a:p>
              <a:pPr algn="just">
                <a:lnSpc>
                  <a:spcPts val="2415"/>
                </a:lnSpc>
              </a:pPr>
              <a:r>
                <a:rPr lang="en-US" sz="2195" spc="129">
                  <a:solidFill>
                    <a:srgbClr val="FFFFFF"/>
                  </a:solidFill>
                  <a:latin typeface="Poppins"/>
                  <a:ea typeface="Poppins"/>
                  <a:cs typeface="Poppins"/>
                  <a:sym typeface="Poppins"/>
                </a:rPr>
                <a:t>Keunggulan Interaksi Visual</a:t>
              </a:r>
            </a:p>
            <a:p>
              <a:pPr marL="474082" lvl="1" indent="-237041" algn="just">
                <a:lnSpc>
                  <a:spcPts val="2415"/>
                </a:lnSpc>
                <a:buFont typeface="Arial"/>
                <a:buChar char="•"/>
              </a:pPr>
              <a:r>
                <a:rPr lang="en-US" sz="2195" spc="129">
                  <a:solidFill>
                    <a:srgbClr val="FFFFFF"/>
                  </a:solidFill>
                  <a:latin typeface="Poppins"/>
                  <a:ea typeface="Poppins"/>
                  <a:cs typeface="Poppins"/>
                  <a:sym typeface="Poppins"/>
                </a:rPr>
                <a:t>Lebih alami &amp; intuitif</a:t>
              </a:r>
            </a:p>
            <a:p>
              <a:pPr marL="474082" lvl="1" indent="-237041" algn="just">
                <a:lnSpc>
                  <a:spcPts val="2415"/>
                </a:lnSpc>
                <a:buFont typeface="Arial"/>
                <a:buChar char="•"/>
              </a:pPr>
              <a:r>
                <a:rPr lang="en-US" sz="2195" spc="129">
                  <a:solidFill>
                    <a:srgbClr val="FFFFFF"/>
                  </a:solidFill>
                  <a:latin typeface="Poppins"/>
                  <a:ea typeface="Poppins"/>
                  <a:cs typeface="Poppins"/>
                  <a:sym typeface="Poppins"/>
                </a:rPr>
                <a:t>Meningkatkan keamanan (misalnya face recognition)</a:t>
              </a:r>
            </a:p>
            <a:p>
              <a:pPr marL="474082" lvl="1" indent="-237041" algn="just">
                <a:lnSpc>
                  <a:spcPts val="2415"/>
                </a:lnSpc>
                <a:buFont typeface="Arial"/>
                <a:buChar char="•"/>
              </a:pPr>
              <a:r>
                <a:rPr lang="en-US" sz="2195" spc="129">
                  <a:solidFill>
                    <a:srgbClr val="FFFFFF"/>
                  </a:solidFill>
                  <a:latin typeface="Poppins"/>
                  <a:ea typeface="Poppins"/>
                  <a:cs typeface="Poppins"/>
                  <a:sym typeface="Poppins"/>
                </a:rPr>
                <a:t>Cepat &amp; efisien</a:t>
              </a:r>
            </a:p>
            <a:p>
              <a:pPr marL="474082" lvl="1" indent="-237041" algn="just">
                <a:lnSpc>
                  <a:spcPts val="2415"/>
                </a:lnSpc>
                <a:buFont typeface="Arial"/>
                <a:buChar char="•"/>
              </a:pPr>
              <a:r>
                <a:rPr lang="en-US" sz="2195" spc="129">
                  <a:solidFill>
                    <a:srgbClr val="FFFFFF"/>
                  </a:solidFill>
                  <a:latin typeface="Poppins"/>
                  <a:ea typeface="Poppins"/>
                  <a:cs typeface="Poppins"/>
                  <a:sym typeface="Poppins"/>
                </a:rPr>
                <a:t>Mendukung otomatisasi proses</a:t>
              </a:r>
            </a:p>
            <a:p>
              <a:pPr marL="474082" lvl="1" indent="-237041" algn="just">
                <a:lnSpc>
                  <a:spcPts val="2415"/>
                </a:lnSpc>
                <a:buFont typeface="Arial"/>
                <a:buChar char="•"/>
              </a:pPr>
              <a:r>
                <a:rPr lang="en-US" sz="2195" spc="129">
                  <a:solidFill>
                    <a:srgbClr val="FFFFFF"/>
                  </a:solidFill>
                  <a:latin typeface="Poppins"/>
                  <a:ea typeface="Poppins"/>
                  <a:cs typeface="Poppins"/>
                  <a:sym typeface="Poppins"/>
                </a:rPr>
                <a:t>Mudah diakses oleh semua pengguna</a:t>
              </a:r>
            </a:p>
            <a:p>
              <a:pPr marL="474082" lvl="1" indent="-237041" algn="just">
                <a:lnSpc>
                  <a:spcPts val="2415"/>
                </a:lnSpc>
                <a:buFont typeface="Arial"/>
                <a:buChar char="•"/>
              </a:pPr>
              <a:r>
                <a:rPr lang="en-US" sz="2195" spc="129">
                  <a:solidFill>
                    <a:srgbClr val="FFFFFF"/>
                  </a:solidFill>
                  <a:latin typeface="Poppins"/>
                  <a:ea typeface="Poppins"/>
                  <a:cs typeface="Poppins"/>
                  <a:sym typeface="Poppins"/>
                </a:rPr>
                <a:t>Serbaguna di berbagai bidang</a:t>
              </a:r>
            </a:p>
          </p:txBody>
        </p:sp>
      </p:grpSp>
      <p:grpSp>
        <p:nvGrpSpPr>
          <p:cNvPr id="28" name="Group 28"/>
          <p:cNvGrpSpPr/>
          <p:nvPr/>
        </p:nvGrpSpPr>
        <p:grpSpPr>
          <a:xfrm>
            <a:off x="4772390" y="420192"/>
            <a:ext cx="8728582" cy="1779522"/>
            <a:chOff x="0" y="0"/>
            <a:chExt cx="11638110" cy="2372696"/>
          </a:xfrm>
        </p:grpSpPr>
        <p:sp>
          <p:nvSpPr>
            <p:cNvPr id="29" name="Freeform 29"/>
            <p:cNvSpPr/>
            <p:nvPr/>
          </p:nvSpPr>
          <p:spPr>
            <a:xfrm>
              <a:off x="828086" y="141037"/>
              <a:ext cx="9755886" cy="2231659"/>
            </a:xfrm>
            <a:custGeom>
              <a:avLst/>
              <a:gdLst/>
              <a:ahLst/>
              <a:cxnLst/>
              <a:rect l="l" t="t" r="r" b="b"/>
              <a:pathLst>
                <a:path w="9755886" h="2231659">
                  <a:moveTo>
                    <a:pt x="0" y="0"/>
                  </a:moveTo>
                  <a:lnTo>
                    <a:pt x="9755886" y="0"/>
                  </a:lnTo>
                  <a:lnTo>
                    <a:pt x="9755886" y="2231659"/>
                  </a:lnTo>
                  <a:lnTo>
                    <a:pt x="0" y="22316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TextBox 30"/>
            <p:cNvSpPr txBox="1"/>
            <p:nvPr/>
          </p:nvSpPr>
          <p:spPr>
            <a:xfrm>
              <a:off x="0" y="9525"/>
              <a:ext cx="11638110" cy="2244461"/>
            </a:xfrm>
            <a:prstGeom prst="rect">
              <a:avLst/>
            </a:prstGeom>
          </p:spPr>
          <p:txBody>
            <a:bodyPr lIns="0" tIns="0" rIns="0" bIns="0" rtlCol="0" anchor="t">
              <a:spAutoFit/>
            </a:bodyPr>
            <a:lstStyle/>
            <a:p>
              <a:pPr algn="ctr">
                <a:lnSpc>
                  <a:spcPts val="6651"/>
                </a:lnSpc>
              </a:pPr>
              <a:r>
                <a:rPr lang="en-US" sz="5589">
                  <a:solidFill>
                    <a:srgbClr val="000000"/>
                  </a:solidFill>
                  <a:latin typeface="Adigiana Toybox"/>
                  <a:ea typeface="Adigiana Toybox"/>
                  <a:cs typeface="Adigiana Toybox"/>
                  <a:sym typeface="Adigiana Toybox"/>
                </a:rPr>
                <a:t>Antarmuka </a:t>
              </a:r>
            </a:p>
            <a:p>
              <a:pPr algn="ctr">
                <a:lnSpc>
                  <a:spcPts val="6651"/>
                </a:lnSpc>
              </a:pPr>
              <a:r>
                <a:rPr lang="en-US" sz="5589">
                  <a:solidFill>
                    <a:srgbClr val="000000"/>
                  </a:solidFill>
                  <a:latin typeface="Adigiana Toybox"/>
                  <a:ea typeface="Adigiana Toybox"/>
                  <a:cs typeface="Adigiana Toybox"/>
                  <a:sym typeface="Adigiana Toybox"/>
                </a:rPr>
                <a:t>Gambar/Video</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907967" y="8491727"/>
            <a:ext cx="4313283" cy="4373418"/>
          </a:xfrm>
          <a:custGeom>
            <a:avLst/>
            <a:gdLst/>
            <a:ahLst/>
            <a:cxnLst/>
            <a:rect l="l" t="t" r="r" b="b"/>
            <a:pathLst>
              <a:path w="4313283" h="4373418">
                <a:moveTo>
                  <a:pt x="0" y="0"/>
                </a:moveTo>
                <a:lnTo>
                  <a:pt x="4313284" y="0"/>
                </a:lnTo>
                <a:lnTo>
                  <a:pt x="4313284" y="4373418"/>
                </a:lnTo>
                <a:lnTo>
                  <a:pt x="0" y="4373418"/>
                </a:lnTo>
                <a:lnTo>
                  <a:pt x="0" y="0"/>
                </a:lnTo>
                <a:close/>
              </a:path>
            </a:pathLst>
          </a:custGeom>
          <a:blipFill>
            <a:blip r:embed="rId3">
              <a:alphaModFix amt="71000"/>
            </a:blip>
            <a:stretch>
              <a:fillRect/>
            </a:stretch>
          </a:blipFill>
        </p:spPr>
      </p:sp>
      <p:grpSp>
        <p:nvGrpSpPr>
          <p:cNvPr id="5" name="Group 5"/>
          <p:cNvGrpSpPr/>
          <p:nvPr/>
        </p:nvGrpSpPr>
        <p:grpSpPr>
          <a:xfrm>
            <a:off x="408333" y="2364604"/>
            <a:ext cx="10835488" cy="5557793"/>
            <a:chOff x="0" y="0"/>
            <a:chExt cx="2853791" cy="1463781"/>
          </a:xfrm>
        </p:grpSpPr>
        <p:sp>
          <p:nvSpPr>
            <p:cNvPr id="6" name="Freeform 6"/>
            <p:cNvSpPr/>
            <p:nvPr/>
          </p:nvSpPr>
          <p:spPr>
            <a:xfrm>
              <a:off x="0" y="0"/>
              <a:ext cx="2853791" cy="1463781"/>
            </a:xfrm>
            <a:custGeom>
              <a:avLst/>
              <a:gdLst/>
              <a:ahLst/>
              <a:cxnLst/>
              <a:rect l="l" t="t" r="r" b="b"/>
              <a:pathLst>
                <a:path w="2853791" h="1463781">
                  <a:moveTo>
                    <a:pt x="64305" y="0"/>
                  </a:moveTo>
                  <a:lnTo>
                    <a:pt x="2789487" y="0"/>
                  </a:lnTo>
                  <a:cubicBezTo>
                    <a:pt x="2806541" y="0"/>
                    <a:pt x="2822897" y="6775"/>
                    <a:pt x="2834957" y="18834"/>
                  </a:cubicBezTo>
                  <a:cubicBezTo>
                    <a:pt x="2847016" y="30894"/>
                    <a:pt x="2853791" y="47250"/>
                    <a:pt x="2853791" y="64305"/>
                  </a:cubicBezTo>
                  <a:lnTo>
                    <a:pt x="2853791" y="1399476"/>
                  </a:lnTo>
                  <a:cubicBezTo>
                    <a:pt x="2853791" y="1434991"/>
                    <a:pt x="2825001" y="1463781"/>
                    <a:pt x="2789487" y="1463781"/>
                  </a:cubicBezTo>
                  <a:lnTo>
                    <a:pt x="64305" y="1463781"/>
                  </a:lnTo>
                  <a:cubicBezTo>
                    <a:pt x="28790" y="1463781"/>
                    <a:pt x="0" y="1434991"/>
                    <a:pt x="0" y="1399476"/>
                  </a:cubicBezTo>
                  <a:lnTo>
                    <a:pt x="0" y="64305"/>
                  </a:lnTo>
                  <a:cubicBezTo>
                    <a:pt x="0" y="28790"/>
                    <a:pt x="28790" y="0"/>
                    <a:pt x="64305" y="0"/>
                  </a:cubicBezTo>
                  <a:close/>
                </a:path>
              </a:pathLst>
            </a:custGeom>
            <a:solidFill>
              <a:srgbClr val="2B59C3">
                <a:alpha val="71765"/>
              </a:srgbClr>
            </a:solidFill>
          </p:spPr>
        </p:sp>
        <p:sp>
          <p:nvSpPr>
            <p:cNvPr id="7" name="TextBox 7"/>
            <p:cNvSpPr txBox="1"/>
            <p:nvPr/>
          </p:nvSpPr>
          <p:spPr>
            <a:xfrm>
              <a:off x="0" y="47625"/>
              <a:ext cx="2853791" cy="1416156"/>
            </a:xfrm>
            <a:prstGeom prst="rect">
              <a:avLst/>
            </a:prstGeom>
          </p:spPr>
          <p:txBody>
            <a:bodyPr lIns="50800" tIns="50800" rIns="50800" bIns="50800" rtlCol="0" anchor="ctr"/>
            <a:lstStyle/>
            <a:p>
              <a:pPr algn="ctr">
                <a:lnSpc>
                  <a:spcPts val="3596"/>
                </a:lnSpc>
              </a:pPr>
              <a:endParaRPr/>
            </a:p>
          </p:txBody>
        </p:sp>
      </p:grpSp>
      <p:sp>
        <p:nvSpPr>
          <p:cNvPr id="8" name="TextBox 8"/>
          <p:cNvSpPr txBox="1"/>
          <p:nvPr/>
        </p:nvSpPr>
        <p:spPr>
          <a:xfrm>
            <a:off x="875353" y="3203243"/>
            <a:ext cx="9851371" cy="3972075"/>
          </a:xfrm>
          <a:prstGeom prst="rect">
            <a:avLst/>
          </a:prstGeom>
        </p:spPr>
        <p:txBody>
          <a:bodyPr lIns="0" tIns="0" rIns="0" bIns="0" rtlCol="0" anchor="t">
            <a:spAutoFit/>
          </a:bodyPr>
          <a:lstStyle/>
          <a:p>
            <a:pPr algn="just">
              <a:lnSpc>
                <a:spcPts val="4494"/>
              </a:lnSpc>
            </a:pPr>
            <a:r>
              <a:rPr lang="en-US" sz="3808">
                <a:solidFill>
                  <a:srgbClr val="F0F7FE"/>
                </a:solidFill>
                <a:latin typeface="Poppins"/>
                <a:ea typeface="Poppins"/>
                <a:cs typeface="Poppins"/>
                <a:sym typeface="Poppins"/>
              </a:rPr>
              <a:t>TP: Setelah mempelajari bab ini, kalian mampu menjelaskan peran sistem operasi pada komputer, cara kerja komputer dalam memproses data, dan mekanisme internal yang terjadi pada interaksi antara perangkat keras, perangkat lunak, dan pengguna.</a:t>
            </a:r>
          </a:p>
        </p:txBody>
      </p:sp>
      <p:sp>
        <p:nvSpPr>
          <p:cNvPr id="9" name="Freeform 9"/>
          <p:cNvSpPr/>
          <p:nvPr/>
        </p:nvSpPr>
        <p:spPr>
          <a:xfrm>
            <a:off x="408333" y="368173"/>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4"/>
            <a:stretch>
              <a:fillRect/>
            </a:stretch>
          </a:blipFill>
        </p:spPr>
      </p:sp>
      <p:sp>
        <p:nvSpPr>
          <p:cNvPr id="10" name="Freeform 10"/>
          <p:cNvSpPr/>
          <p:nvPr/>
        </p:nvSpPr>
        <p:spPr>
          <a:xfrm>
            <a:off x="2664202" y="536686"/>
            <a:ext cx="3051241" cy="754713"/>
          </a:xfrm>
          <a:custGeom>
            <a:avLst/>
            <a:gdLst/>
            <a:ahLst/>
            <a:cxnLst/>
            <a:rect l="l" t="t" r="r" b="b"/>
            <a:pathLst>
              <a:path w="3051241" h="754713">
                <a:moveTo>
                  <a:pt x="0" y="0"/>
                </a:moveTo>
                <a:lnTo>
                  <a:pt x="3051241" y="0"/>
                </a:lnTo>
                <a:lnTo>
                  <a:pt x="3051241" y="754714"/>
                </a:lnTo>
                <a:lnTo>
                  <a:pt x="0" y="754714"/>
                </a:lnTo>
                <a:lnTo>
                  <a:pt x="0" y="0"/>
                </a:lnTo>
                <a:close/>
              </a:path>
            </a:pathLst>
          </a:custGeom>
          <a:blipFill>
            <a:blip r:embed="rId5"/>
            <a:stretch>
              <a:fillRect l="-7879" t="-46569" r="-8748" b="-35436"/>
            </a:stretch>
          </a:blipFill>
        </p:spPr>
      </p:sp>
      <p:sp>
        <p:nvSpPr>
          <p:cNvPr id="11" name="Freeform 11"/>
          <p:cNvSpPr/>
          <p:nvPr/>
        </p:nvSpPr>
        <p:spPr>
          <a:xfrm>
            <a:off x="1493892" y="368173"/>
            <a:ext cx="1085229" cy="1091740"/>
          </a:xfrm>
          <a:custGeom>
            <a:avLst/>
            <a:gdLst/>
            <a:ahLst/>
            <a:cxnLst/>
            <a:rect l="l" t="t" r="r" b="b"/>
            <a:pathLst>
              <a:path w="1085229" h="1091740">
                <a:moveTo>
                  <a:pt x="0" y="0"/>
                </a:moveTo>
                <a:lnTo>
                  <a:pt x="1085229" y="0"/>
                </a:lnTo>
                <a:lnTo>
                  <a:pt x="1085229" y="1091740"/>
                </a:lnTo>
                <a:lnTo>
                  <a:pt x="0" y="1091740"/>
                </a:lnTo>
                <a:lnTo>
                  <a:pt x="0" y="0"/>
                </a:lnTo>
                <a:close/>
              </a:path>
            </a:pathLst>
          </a:custGeom>
          <a:blipFill>
            <a:blip r:embed="rId6"/>
            <a:stretch>
              <a:fillRect/>
            </a:stretch>
          </a:blipFill>
        </p:spPr>
      </p:sp>
      <p:sp>
        <p:nvSpPr>
          <p:cNvPr id="4" name="Freeform 4"/>
          <p:cNvSpPr/>
          <p:nvPr/>
        </p:nvSpPr>
        <p:spPr>
          <a:xfrm>
            <a:off x="11678074" y="2632602"/>
            <a:ext cx="6247958" cy="5021796"/>
          </a:xfrm>
          <a:custGeom>
            <a:avLst/>
            <a:gdLst/>
            <a:ahLst/>
            <a:cxnLst/>
            <a:rect l="l" t="t" r="r" b="b"/>
            <a:pathLst>
              <a:path w="6247958" h="5021796">
                <a:moveTo>
                  <a:pt x="0" y="0"/>
                </a:moveTo>
                <a:lnTo>
                  <a:pt x="6247958" y="0"/>
                </a:lnTo>
                <a:lnTo>
                  <a:pt x="6247958" y="5021796"/>
                </a:lnTo>
                <a:lnTo>
                  <a:pt x="0" y="5021796"/>
                </a:lnTo>
                <a:lnTo>
                  <a:pt x="0" y="0"/>
                </a:lnTo>
                <a:close/>
              </a:path>
            </a:pathLst>
          </a:custGeom>
          <a:blipFill>
            <a:blip r:embed="rId7"/>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2098" y="0"/>
            <a:ext cx="18740098" cy="10287000"/>
          </a:xfrm>
          <a:custGeom>
            <a:avLst/>
            <a:gdLst/>
            <a:ahLst/>
            <a:cxnLst/>
            <a:rect l="l" t="t" r="r" b="b"/>
            <a:pathLst>
              <a:path w="18740098" h="10287000">
                <a:moveTo>
                  <a:pt x="0" y="0"/>
                </a:moveTo>
                <a:lnTo>
                  <a:pt x="18740098" y="0"/>
                </a:lnTo>
                <a:lnTo>
                  <a:pt x="18740098" y="10287000"/>
                </a:lnTo>
                <a:lnTo>
                  <a:pt x="0" y="10287000"/>
                </a:lnTo>
                <a:lnTo>
                  <a:pt x="0" y="0"/>
                </a:lnTo>
                <a:close/>
              </a:path>
            </a:pathLst>
          </a:custGeom>
          <a:blipFill>
            <a:blip r:embed="rId2">
              <a:alphaModFix amt="12000"/>
            </a:blip>
            <a:stretch>
              <a:fillRect b="-19323"/>
            </a:stretch>
          </a:blipFill>
        </p:spPr>
      </p:sp>
      <p:grpSp>
        <p:nvGrpSpPr>
          <p:cNvPr id="3" name="Group 3"/>
          <p:cNvGrpSpPr/>
          <p:nvPr/>
        </p:nvGrpSpPr>
        <p:grpSpPr>
          <a:xfrm>
            <a:off x="-2697500" y="2445749"/>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grpSp>
        <p:nvGrpSpPr>
          <p:cNvPr id="6" name="Group 6"/>
          <p:cNvGrpSpPr/>
          <p:nvPr/>
        </p:nvGrpSpPr>
        <p:grpSpPr>
          <a:xfrm>
            <a:off x="8786935" y="4544673"/>
            <a:ext cx="357065" cy="357065"/>
            <a:chOff x="0" y="0"/>
            <a:chExt cx="94042" cy="94042"/>
          </a:xfrm>
        </p:grpSpPr>
        <p:sp>
          <p:nvSpPr>
            <p:cNvPr id="7" name="Freeform 7"/>
            <p:cNvSpPr/>
            <p:nvPr/>
          </p:nvSpPr>
          <p:spPr>
            <a:xfrm>
              <a:off x="0" y="0"/>
              <a:ext cx="94042" cy="94042"/>
            </a:xfrm>
            <a:custGeom>
              <a:avLst/>
              <a:gdLst/>
              <a:ahLst/>
              <a:cxnLst/>
              <a:rect l="l" t="t" r="r" b="b"/>
              <a:pathLst>
                <a:path w="94042" h="94042">
                  <a:moveTo>
                    <a:pt x="0" y="0"/>
                  </a:moveTo>
                  <a:lnTo>
                    <a:pt x="94042" y="0"/>
                  </a:lnTo>
                  <a:lnTo>
                    <a:pt x="94042" y="94042"/>
                  </a:lnTo>
                  <a:lnTo>
                    <a:pt x="0" y="94042"/>
                  </a:lnTo>
                  <a:close/>
                </a:path>
              </a:pathLst>
            </a:custGeom>
            <a:solidFill>
              <a:srgbClr val="4F9FF5"/>
            </a:solidFill>
          </p:spPr>
        </p:sp>
        <p:sp>
          <p:nvSpPr>
            <p:cNvPr id="8" name="TextBox 8"/>
            <p:cNvSpPr txBox="1"/>
            <p:nvPr/>
          </p:nvSpPr>
          <p:spPr>
            <a:xfrm>
              <a:off x="0" y="28575"/>
              <a:ext cx="94042" cy="65467"/>
            </a:xfrm>
            <a:prstGeom prst="rect">
              <a:avLst/>
            </a:prstGeom>
          </p:spPr>
          <p:txBody>
            <a:bodyPr lIns="50800" tIns="50800" rIns="50800" bIns="50800" rtlCol="0" anchor="ctr"/>
            <a:lstStyle/>
            <a:p>
              <a:pPr algn="ctr">
                <a:lnSpc>
                  <a:spcPts val="2661"/>
                </a:lnSpc>
              </a:pPr>
              <a:endParaRPr/>
            </a:p>
          </p:txBody>
        </p:sp>
      </p:grpSp>
      <p:grpSp>
        <p:nvGrpSpPr>
          <p:cNvPr id="9" name="Group 9"/>
          <p:cNvGrpSpPr/>
          <p:nvPr/>
        </p:nvGrpSpPr>
        <p:grpSpPr>
          <a:xfrm>
            <a:off x="8786935" y="6986781"/>
            <a:ext cx="357065" cy="357065"/>
            <a:chOff x="0" y="0"/>
            <a:chExt cx="94042" cy="94042"/>
          </a:xfrm>
        </p:grpSpPr>
        <p:sp>
          <p:nvSpPr>
            <p:cNvPr id="10" name="Freeform 10"/>
            <p:cNvSpPr/>
            <p:nvPr/>
          </p:nvSpPr>
          <p:spPr>
            <a:xfrm>
              <a:off x="0" y="0"/>
              <a:ext cx="94042" cy="94042"/>
            </a:xfrm>
            <a:custGeom>
              <a:avLst/>
              <a:gdLst/>
              <a:ahLst/>
              <a:cxnLst/>
              <a:rect l="l" t="t" r="r" b="b"/>
              <a:pathLst>
                <a:path w="94042" h="94042">
                  <a:moveTo>
                    <a:pt x="0" y="0"/>
                  </a:moveTo>
                  <a:lnTo>
                    <a:pt x="94042" y="0"/>
                  </a:lnTo>
                  <a:lnTo>
                    <a:pt x="94042" y="94042"/>
                  </a:lnTo>
                  <a:lnTo>
                    <a:pt x="0" y="94042"/>
                  </a:lnTo>
                  <a:close/>
                </a:path>
              </a:pathLst>
            </a:custGeom>
            <a:solidFill>
              <a:srgbClr val="4F9FF5"/>
            </a:solidFill>
          </p:spPr>
        </p:sp>
        <p:sp>
          <p:nvSpPr>
            <p:cNvPr id="11" name="TextBox 11"/>
            <p:cNvSpPr txBox="1"/>
            <p:nvPr/>
          </p:nvSpPr>
          <p:spPr>
            <a:xfrm>
              <a:off x="0" y="28575"/>
              <a:ext cx="94042" cy="65467"/>
            </a:xfrm>
            <a:prstGeom prst="rect">
              <a:avLst/>
            </a:prstGeom>
          </p:spPr>
          <p:txBody>
            <a:bodyPr lIns="50800" tIns="50800" rIns="50800" bIns="50800" rtlCol="0" anchor="ctr"/>
            <a:lstStyle/>
            <a:p>
              <a:pPr algn="ctr">
                <a:lnSpc>
                  <a:spcPts val="2661"/>
                </a:lnSpc>
              </a:pPr>
              <a:endParaRPr/>
            </a:p>
          </p:txBody>
        </p:sp>
      </p:grpSp>
      <p:sp>
        <p:nvSpPr>
          <p:cNvPr id="12" name="Freeform 12"/>
          <p:cNvSpPr/>
          <p:nvPr/>
        </p:nvSpPr>
        <p:spPr>
          <a:xfrm>
            <a:off x="362933" y="2705378"/>
            <a:ext cx="7749608" cy="6819655"/>
          </a:xfrm>
          <a:custGeom>
            <a:avLst/>
            <a:gdLst/>
            <a:ahLst/>
            <a:cxnLst/>
            <a:rect l="l" t="t" r="r" b="b"/>
            <a:pathLst>
              <a:path w="7749608" h="6819655">
                <a:moveTo>
                  <a:pt x="0" y="0"/>
                </a:moveTo>
                <a:lnTo>
                  <a:pt x="7749608" y="0"/>
                </a:lnTo>
                <a:lnTo>
                  <a:pt x="7749608" y="6819654"/>
                </a:lnTo>
                <a:lnTo>
                  <a:pt x="0" y="6819654"/>
                </a:lnTo>
                <a:lnTo>
                  <a:pt x="0" y="0"/>
                </a:lnTo>
                <a:close/>
              </a:path>
            </a:pathLst>
          </a:custGeom>
          <a:blipFill>
            <a:blip r:embed="rId3"/>
            <a:stretch>
              <a:fillRect/>
            </a:stretch>
          </a:blipFill>
        </p:spPr>
      </p:sp>
      <p:sp>
        <p:nvSpPr>
          <p:cNvPr id="13" name="TextBox 13"/>
          <p:cNvSpPr txBox="1"/>
          <p:nvPr/>
        </p:nvSpPr>
        <p:spPr>
          <a:xfrm>
            <a:off x="6337225" y="2743478"/>
            <a:ext cx="10070484" cy="907471"/>
          </a:xfrm>
          <a:prstGeom prst="rect">
            <a:avLst/>
          </a:prstGeom>
        </p:spPr>
        <p:txBody>
          <a:bodyPr lIns="0" tIns="0" rIns="0" bIns="0" rtlCol="0" anchor="t">
            <a:spAutoFit/>
          </a:bodyPr>
          <a:lstStyle/>
          <a:p>
            <a:pPr algn="l">
              <a:lnSpc>
                <a:spcPts val="6470"/>
              </a:lnSpc>
              <a:spcBef>
                <a:spcPct val="0"/>
              </a:spcBef>
            </a:pPr>
            <a:r>
              <a:rPr lang="en-US" sz="6221" b="1">
                <a:solidFill>
                  <a:srgbClr val="F0F7FE"/>
                </a:solidFill>
                <a:latin typeface="Poppins Bold"/>
                <a:ea typeface="Poppins Bold"/>
                <a:cs typeface="Poppins Bold"/>
                <a:sym typeface="Poppins Bold"/>
              </a:rPr>
              <a:t>Sistem Operasi</a:t>
            </a:r>
          </a:p>
        </p:txBody>
      </p:sp>
      <p:sp>
        <p:nvSpPr>
          <p:cNvPr id="14" name="TextBox 14"/>
          <p:cNvSpPr txBox="1"/>
          <p:nvPr/>
        </p:nvSpPr>
        <p:spPr>
          <a:xfrm>
            <a:off x="9632383" y="4525623"/>
            <a:ext cx="7445050" cy="1785744"/>
          </a:xfrm>
          <a:prstGeom prst="rect">
            <a:avLst/>
          </a:prstGeom>
        </p:spPr>
        <p:txBody>
          <a:bodyPr lIns="0" tIns="0" rIns="0" bIns="0" rtlCol="0" anchor="t">
            <a:spAutoFit/>
          </a:bodyPr>
          <a:lstStyle/>
          <a:p>
            <a:pPr algn="just">
              <a:lnSpc>
                <a:spcPts val="2380"/>
              </a:lnSpc>
            </a:pPr>
            <a:r>
              <a:rPr lang="en-US" sz="1951" b="1">
                <a:solidFill>
                  <a:srgbClr val="063050"/>
                </a:solidFill>
                <a:latin typeface="Poppins Medium"/>
                <a:ea typeface="Poppins Medium"/>
                <a:cs typeface="Poppins Medium"/>
                <a:sym typeface="Poppins Medium"/>
              </a:rPr>
              <a:t>Sistem operasi adalah perangkat lunak sistem yang mengelola perangkat keras komputer, sumber daya perangkat lunak, serta menyediakan layanan penting bagi program-program aplikasi. Ia menjadi penghubung utama antara pengguna dengan komputer, dan juga antara perangkat keras dengan perangkat lunak.</a:t>
            </a:r>
          </a:p>
        </p:txBody>
      </p:sp>
      <p:sp>
        <p:nvSpPr>
          <p:cNvPr id="15" name="TextBox 15"/>
          <p:cNvSpPr txBox="1"/>
          <p:nvPr/>
        </p:nvSpPr>
        <p:spPr>
          <a:xfrm>
            <a:off x="9632383" y="6967731"/>
            <a:ext cx="7344290" cy="1490469"/>
          </a:xfrm>
          <a:prstGeom prst="rect">
            <a:avLst/>
          </a:prstGeom>
        </p:spPr>
        <p:txBody>
          <a:bodyPr lIns="0" tIns="0" rIns="0" bIns="0" rtlCol="0" anchor="t">
            <a:spAutoFit/>
          </a:bodyPr>
          <a:lstStyle/>
          <a:p>
            <a:pPr algn="just">
              <a:lnSpc>
                <a:spcPts val="2380"/>
              </a:lnSpc>
            </a:pPr>
            <a:r>
              <a:rPr lang="en-US" sz="1951" b="1">
                <a:solidFill>
                  <a:srgbClr val="063050"/>
                </a:solidFill>
                <a:latin typeface="Poppins Medium"/>
                <a:ea typeface="Poppins Medium"/>
                <a:cs typeface="Poppins Medium"/>
                <a:sym typeface="Poppins Medium"/>
              </a:rPr>
              <a:t>Sistem operasi bisa diibaratkan sebagai jembatan dan pengatur lalu lintas di antara semua komponen sistem komputer. Tanpa sistem operasi, pengguna tidak dapat memberikan perintah, dan komputer tidak dapat menjalankan aplikasi.</a:t>
            </a:r>
          </a:p>
        </p:txBody>
      </p:sp>
      <p:sp>
        <p:nvSpPr>
          <p:cNvPr id="16" name="Freeform 16"/>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4"/>
            <a:stretch>
              <a:fillRect/>
            </a:stretch>
          </a:blipFill>
        </p:spPr>
      </p:sp>
      <p:sp>
        <p:nvSpPr>
          <p:cNvPr id="17" name="Freeform 17"/>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5"/>
            <a:stretch>
              <a:fillRect l="-7879" t="-46569" r="-8748" b="-35436"/>
            </a:stretch>
          </a:blipFill>
        </p:spPr>
      </p:sp>
      <p:sp>
        <p:nvSpPr>
          <p:cNvPr id="18" name="Freeform 18"/>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0" y="-476431"/>
            <a:ext cx="18288000" cy="11109960"/>
          </a:xfrm>
          <a:custGeom>
            <a:avLst/>
            <a:gdLst/>
            <a:ahLst/>
            <a:cxnLst/>
            <a:rect l="l" t="t" r="r" b="b"/>
            <a:pathLst>
              <a:path w="18288000" h="11109960">
                <a:moveTo>
                  <a:pt x="0" y="0"/>
                </a:moveTo>
                <a:lnTo>
                  <a:pt x="18288000" y="0"/>
                </a:lnTo>
                <a:lnTo>
                  <a:pt x="18288000" y="11109960"/>
                </a:lnTo>
                <a:lnTo>
                  <a:pt x="0" y="11109960"/>
                </a:lnTo>
                <a:lnTo>
                  <a:pt x="0" y="0"/>
                </a:lnTo>
                <a:close/>
              </a:path>
            </a:pathLst>
          </a:custGeom>
          <a:blipFill>
            <a:blip r:embed="rId3">
              <a:alphaModFix amt="17000"/>
            </a:blip>
            <a:stretch>
              <a:fillRect/>
            </a:stretch>
          </a:blipFill>
        </p:spPr>
      </p:sp>
      <p:sp>
        <p:nvSpPr>
          <p:cNvPr id="4" name="Freeform 4"/>
          <p:cNvSpPr/>
          <p:nvPr/>
        </p:nvSpPr>
        <p:spPr>
          <a:xfrm>
            <a:off x="6560138" y="3086100"/>
            <a:ext cx="5167724" cy="4114800"/>
          </a:xfrm>
          <a:custGeom>
            <a:avLst/>
            <a:gdLst/>
            <a:ahLst/>
            <a:cxnLst/>
            <a:rect l="l" t="t" r="r" b="b"/>
            <a:pathLst>
              <a:path w="5167724" h="4114800">
                <a:moveTo>
                  <a:pt x="0" y="0"/>
                </a:moveTo>
                <a:lnTo>
                  <a:pt x="5167724" y="0"/>
                </a:lnTo>
                <a:lnTo>
                  <a:pt x="5167724" y="4114800"/>
                </a:lnTo>
                <a:lnTo>
                  <a:pt x="0" y="411480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455818" y="3271972"/>
            <a:ext cx="3406071" cy="34060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7" name="TextBox 7"/>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FFFFF"/>
                  </a:solidFill>
                  <a:latin typeface="Adigiana Toybox"/>
                  <a:ea typeface="Adigiana Toybox"/>
                  <a:cs typeface="Adigiana Toybox"/>
                  <a:sym typeface="Adigiana Toybox"/>
                </a:rPr>
                <a:t>Mengatur File dan Penyimpanan</a:t>
              </a:r>
            </a:p>
          </p:txBody>
        </p:sp>
      </p:grpSp>
      <p:grpSp>
        <p:nvGrpSpPr>
          <p:cNvPr id="8" name="Group 8"/>
          <p:cNvGrpSpPr/>
          <p:nvPr/>
        </p:nvGrpSpPr>
        <p:grpSpPr>
          <a:xfrm>
            <a:off x="7514232" y="3310937"/>
            <a:ext cx="3250011" cy="325001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id="10" name="TextBox 10"/>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000000"/>
                  </a:solidFill>
                  <a:latin typeface="Adigiana Toybox"/>
                  <a:ea typeface="Adigiana Toybox"/>
                  <a:cs typeface="Adigiana Toybox"/>
                  <a:sym typeface="Adigiana Toybox"/>
                </a:rPr>
                <a:t>Mengelola Memori</a:t>
              </a:r>
            </a:p>
          </p:txBody>
        </p:sp>
      </p:grpSp>
      <p:grpSp>
        <p:nvGrpSpPr>
          <p:cNvPr id="11" name="Group 11"/>
          <p:cNvGrpSpPr/>
          <p:nvPr/>
        </p:nvGrpSpPr>
        <p:grpSpPr>
          <a:xfrm>
            <a:off x="7648546" y="3652808"/>
            <a:ext cx="2965337" cy="296533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13" name="TextBox 13"/>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FFFFF"/>
                  </a:solidFill>
                  <a:latin typeface="Adigiana Toybox"/>
                  <a:ea typeface="Adigiana Toybox"/>
                  <a:cs typeface="Adigiana Toybox"/>
                  <a:sym typeface="Adigiana Toybox"/>
                </a:rPr>
                <a:t>Mengelola Perangkat Keras</a:t>
              </a:r>
            </a:p>
          </p:txBody>
        </p:sp>
      </p:grpSp>
      <p:grpSp>
        <p:nvGrpSpPr>
          <p:cNvPr id="14" name="Group 14"/>
          <p:cNvGrpSpPr/>
          <p:nvPr/>
        </p:nvGrpSpPr>
        <p:grpSpPr>
          <a:xfrm>
            <a:off x="7394225" y="3313921"/>
            <a:ext cx="3529257" cy="352925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6" name="TextBox 16"/>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000000"/>
                  </a:solidFill>
                  <a:latin typeface="Adigiana Toybox"/>
                  <a:ea typeface="Adigiana Toybox"/>
                  <a:cs typeface="Adigiana Toybox"/>
                  <a:sym typeface="Adigiana Toybox"/>
                </a:rPr>
                <a:t>Menjalankan dan Menjadwalkan Program</a:t>
              </a:r>
            </a:p>
          </p:txBody>
        </p:sp>
      </p:grpSp>
      <p:grpSp>
        <p:nvGrpSpPr>
          <p:cNvPr id="17" name="Group 17"/>
          <p:cNvGrpSpPr/>
          <p:nvPr/>
        </p:nvGrpSpPr>
        <p:grpSpPr>
          <a:xfrm>
            <a:off x="7267709" y="3271972"/>
            <a:ext cx="3743057" cy="374305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id="19" name="TextBox 19"/>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EFEFE"/>
                  </a:solidFill>
                  <a:latin typeface="Adigiana Toybox"/>
                  <a:ea typeface="Adigiana Toybox"/>
                  <a:cs typeface="Adigiana Toybox"/>
                  <a:sym typeface="Adigiana Toybox"/>
                </a:rPr>
                <a:t>Menjaga Keamanan dan Akses</a:t>
              </a:r>
            </a:p>
          </p:txBody>
        </p:sp>
      </p:grpSp>
      <p:grpSp>
        <p:nvGrpSpPr>
          <p:cNvPr id="20" name="Group 20"/>
          <p:cNvGrpSpPr/>
          <p:nvPr/>
        </p:nvGrpSpPr>
        <p:grpSpPr>
          <a:xfrm>
            <a:off x="7648546" y="3652808"/>
            <a:ext cx="2981384" cy="298138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AFF"/>
            </a:solidFill>
          </p:spPr>
        </p:sp>
        <p:sp>
          <p:nvSpPr>
            <p:cNvPr id="22" name="TextBox 22"/>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EFEFE"/>
                  </a:solidFill>
                  <a:latin typeface="Adigiana Toybox"/>
                  <a:ea typeface="Adigiana Toybox"/>
                  <a:cs typeface="Adigiana Toybox"/>
                  <a:sym typeface="Adigiana Toybox"/>
                </a:rPr>
                <a:t>Menangani Kesalahan dan Interupsi</a:t>
              </a:r>
            </a:p>
          </p:txBody>
        </p:sp>
      </p:grpSp>
      <p:grpSp>
        <p:nvGrpSpPr>
          <p:cNvPr id="23" name="Group 23"/>
          <p:cNvGrpSpPr/>
          <p:nvPr/>
        </p:nvGrpSpPr>
        <p:grpSpPr>
          <a:xfrm>
            <a:off x="7676454" y="3596150"/>
            <a:ext cx="2964797" cy="296479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7FF"/>
            </a:solidFill>
          </p:spPr>
        </p:sp>
        <p:sp>
          <p:nvSpPr>
            <p:cNvPr id="25" name="TextBox 25"/>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000000"/>
                  </a:solidFill>
                  <a:latin typeface="Adigiana Toybox"/>
                  <a:ea typeface="Adigiana Toybox"/>
                  <a:cs typeface="Adigiana Toybox"/>
                  <a:sym typeface="Adigiana Toybox"/>
                </a:rPr>
                <a:t>Mengatur Komunikasi Jaringan</a:t>
              </a:r>
            </a:p>
          </p:txBody>
        </p:sp>
      </p:grpSp>
      <p:grpSp>
        <p:nvGrpSpPr>
          <p:cNvPr id="26" name="Group 26"/>
          <p:cNvGrpSpPr/>
          <p:nvPr/>
        </p:nvGrpSpPr>
        <p:grpSpPr>
          <a:xfrm>
            <a:off x="5553343" y="1466428"/>
            <a:ext cx="7181314" cy="718131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9FF5"/>
            </a:solidFill>
            <a:ln cap="sq">
              <a:noFill/>
              <a:prstDash val="sysDot"/>
              <a:miter/>
            </a:ln>
          </p:spPr>
        </p:sp>
        <p:sp>
          <p:nvSpPr>
            <p:cNvPr id="28" name="TextBox 28"/>
            <p:cNvSpPr txBox="1"/>
            <p:nvPr/>
          </p:nvSpPr>
          <p:spPr>
            <a:xfrm>
              <a:off x="76200" y="104775"/>
              <a:ext cx="660400" cy="631825"/>
            </a:xfrm>
            <a:prstGeom prst="rect">
              <a:avLst/>
            </a:prstGeom>
          </p:spPr>
          <p:txBody>
            <a:bodyPr lIns="50800" tIns="50800" rIns="50800" bIns="50800" rtlCol="0" anchor="ctr"/>
            <a:lstStyle/>
            <a:p>
              <a:pPr algn="ctr">
                <a:lnSpc>
                  <a:spcPts val="2661"/>
                </a:lnSpc>
              </a:pPr>
              <a:endParaRPr/>
            </a:p>
          </p:txBody>
        </p:sp>
      </p:grpSp>
      <p:sp>
        <p:nvSpPr>
          <p:cNvPr id="29" name="TextBox 29"/>
          <p:cNvSpPr txBox="1"/>
          <p:nvPr/>
        </p:nvSpPr>
        <p:spPr>
          <a:xfrm>
            <a:off x="5626782" y="3804354"/>
            <a:ext cx="7034435" cy="2611361"/>
          </a:xfrm>
          <a:prstGeom prst="rect">
            <a:avLst/>
          </a:prstGeom>
        </p:spPr>
        <p:txBody>
          <a:bodyPr lIns="0" tIns="0" rIns="0" bIns="0" rtlCol="0" anchor="t">
            <a:spAutoFit/>
          </a:bodyPr>
          <a:lstStyle/>
          <a:p>
            <a:pPr algn="ctr">
              <a:lnSpc>
                <a:spcPts val="10341"/>
              </a:lnSpc>
            </a:pPr>
            <a:r>
              <a:rPr lang="en-US" sz="8690">
                <a:solidFill>
                  <a:srgbClr val="FFFFFF"/>
                </a:solidFill>
                <a:latin typeface="Adigiana Toybox"/>
                <a:ea typeface="Adigiana Toybox"/>
                <a:cs typeface="Adigiana Toybox"/>
                <a:sym typeface="Adigiana Toybox"/>
              </a:rPr>
              <a:t>Tugas Sistem Operasi</a:t>
            </a:r>
          </a:p>
        </p:txBody>
      </p:sp>
      <p:sp>
        <p:nvSpPr>
          <p:cNvPr id="30" name="Freeform 30"/>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31" name="Freeform 31"/>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32" name="Freeform 32"/>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0" y="-476431"/>
            <a:ext cx="18288000" cy="11109960"/>
          </a:xfrm>
          <a:custGeom>
            <a:avLst/>
            <a:gdLst/>
            <a:ahLst/>
            <a:cxnLst/>
            <a:rect l="l" t="t" r="r" b="b"/>
            <a:pathLst>
              <a:path w="18288000" h="11109960">
                <a:moveTo>
                  <a:pt x="0" y="0"/>
                </a:moveTo>
                <a:lnTo>
                  <a:pt x="18288000" y="0"/>
                </a:lnTo>
                <a:lnTo>
                  <a:pt x="18288000" y="11109960"/>
                </a:lnTo>
                <a:lnTo>
                  <a:pt x="0" y="11109960"/>
                </a:lnTo>
                <a:lnTo>
                  <a:pt x="0" y="0"/>
                </a:lnTo>
                <a:close/>
              </a:path>
            </a:pathLst>
          </a:custGeom>
          <a:blipFill>
            <a:blip r:embed="rId3">
              <a:alphaModFix amt="17000"/>
            </a:blip>
            <a:stretch>
              <a:fillRect/>
            </a:stretch>
          </a:blipFill>
        </p:spPr>
      </p:sp>
      <p:grpSp>
        <p:nvGrpSpPr>
          <p:cNvPr id="4" name="Group 4"/>
          <p:cNvGrpSpPr/>
          <p:nvPr/>
        </p:nvGrpSpPr>
        <p:grpSpPr>
          <a:xfrm>
            <a:off x="5553343" y="1466428"/>
            <a:ext cx="7181314" cy="718131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9FF5"/>
            </a:solidFill>
            <a:ln cap="sq">
              <a:noFill/>
              <a:prstDash val="sysDot"/>
              <a:miter/>
            </a:ln>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661"/>
                </a:lnSpc>
              </a:pPr>
              <a:endParaRPr/>
            </a:p>
          </p:txBody>
        </p:sp>
      </p:grpSp>
      <p:sp>
        <p:nvSpPr>
          <p:cNvPr id="7" name="Freeform 7"/>
          <p:cNvSpPr/>
          <p:nvPr/>
        </p:nvSpPr>
        <p:spPr>
          <a:xfrm>
            <a:off x="6560138" y="3086100"/>
            <a:ext cx="5167724" cy="4114800"/>
          </a:xfrm>
          <a:custGeom>
            <a:avLst/>
            <a:gdLst/>
            <a:ahLst/>
            <a:cxnLst/>
            <a:rect l="l" t="t" r="r" b="b"/>
            <a:pathLst>
              <a:path w="5167724" h="4114800">
                <a:moveTo>
                  <a:pt x="0" y="0"/>
                </a:moveTo>
                <a:lnTo>
                  <a:pt x="5167724" y="0"/>
                </a:lnTo>
                <a:lnTo>
                  <a:pt x="5167724" y="4114800"/>
                </a:lnTo>
                <a:lnTo>
                  <a:pt x="0" y="411480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626782" y="3804354"/>
            <a:ext cx="7034435" cy="2611362"/>
          </a:xfrm>
          <a:prstGeom prst="rect">
            <a:avLst/>
          </a:prstGeom>
        </p:spPr>
        <p:txBody>
          <a:bodyPr lIns="0" tIns="0" rIns="0" bIns="0" rtlCol="0" anchor="t">
            <a:spAutoFit/>
          </a:bodyPr>
          <a:lstStyle/>
          <a:p>
            <a:pPr algn="ctr">
              <a:lnSpc>
                <a:spcPts val="10342"/>
              </a:lnSpc>
            </a:pPr>
            <a:r>
              <a:rPr lang="en-US" sz="8690">
                <a:solidFill>
                  <a:srgbClr val="FFFFFF"/>
                </a:solidFill>
                <a:latin typeface="Adigiana Toybox"/>
                <a:ea typeface="Adigiana Toybox"/>
                <a:cs typeface="Adigiana Toybox"/>
                <a:sym typeface="Adigiana Toybox"/>
              </a:rPr>
              <a:t>Tugas Sistem Operasi</a:t>
            </a:r>
          </a:p>
        </p:txBody>
      </p:sp>
      <p:grpSp>
        <p:nvGrpSpPr>
          <p:cNvPr id="9" name="Group 9"/>
          <p:cNvGrpSpPr/>
          <p:nvPr/>
        </p:nvGrpSpPr>
        <p:grpSpPr>
          <a:xfrm>
            <a:off x="11527139" y="6880929"/>
            <a:ext cx="3406071" cy="340607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11" name="TextBox 11"/>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FFFFF"/>
                  </a:solidFill>
                  <a:latin typeface="Adigiana Toybox"/>
                  <a:ea typeface="Adigiana Toybox"/>
                  <a:cs typeface="Adigiana Toybox"/>
                  <a:sym typeface="Adigiana Toybox"/>
                  <a:hlinkClick r:id="rId6" action="ppaction://hlinksldjump"/>
                </a:rPr>
                <a:t>Mengatur File dan Penyimpanan</a:t>
              </a:r>
            </a:p>
          </p:txBody>
        </p:sp>
      </p:grpSp>
      <p:grpSp>
        <p:nvGrpSpPr>
          <p:cNvPr id="12" name="Group 12"/>
          <p:cNvGrpSpPr/>
          <p:nvPr/>
        </p:nvGrpSpPr>
        <p:grpSpPr>
          <a:xfrm>
            <a:off x="3319114" y="6600825"/>
            <a:ext cx="3250011" cy="325001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id="14" name="TextBox 14"/>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000000"/>
                  </a:solidFill>
                  <a:latin typeface="Adigiana Toybox"/>
                  <a:ea typeface="Adigiana Toybox"/>
                  <a:cs typeface="Adigiana Toybox"/>
                  <a:sym typeface="Adigiana Toybox"/>
                  <a:hlinkClick r:id="rId7" action="ppaction://hlinksldjump"/>
                </a:rPr>
                <a:t>Mengelola Memori</a:t>
              </a:r>
            </a:p>
          </p:txBody>
        </p:sp>
      </p:grpSp>
      <p:grpSp>
        <p:nvGrpSpPr>
          <p:cNvPr id="15" name="Group 15"/>
          <p:cNvGrpSpPr/>
          <p:nvPr/>
        </p:nvGrpSpPr>
        <p:grpSpPr>
          <a:xfrm>
            <a:off x="3746662" y="306634"/>
            <a:ext cx="2965337" cy="296533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17" name="TextBox 17"/>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FFFFF"/>
                  </a:solidFill>
                  <a:latin typeface="Adigiana Toybox"/>
                  <a:ea typeface="Adigiana Toybox"/>
                  <a:cs typeface="Adigiana Toybox"/>
                  <a:sym typeface="Adigiana Toybox"/>
                  <a:hlinkClick r:id="rId8" action="ppaction://hlinksldjump"/>
                </a:rPr>
                <a:t>Mengelola Perangkat Keras</a:t>
              </a:r>
            </a:p>
          </p:txBody>
        </p:sp>
      </p:grpSp>
      <p:grpSp>
        <p:nvGrpSpPr>
          <p:cNvPr id="18" name="Group 18"/>
          <p:cNvGrpSpPr/>
          <p:nvPr/>
        </p:nvGrpSpPr>
        <p:grpSpPr>
          <a:xfrm>
            <a:off x="12540886" y="1614243"/>
            <a:ext cx="3529257" cy="352925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20" name="TextBox 20"/>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000000"/>
                  </a:solidFill>
                  <a:latin typeface="Adigiana Toybox"/>
                  <a:ea typeface="Adigiana Toybox"/>
                  <a:cs typeface="Adigiana Toybox"/>
                  <a:sym typeface="Adigiana Toybox"/>
                  <a:hlinkClick r:id="rId9" action="ppaction://hlinksldjump"/>
                </a:rPr>
                <a:t>Menjalankan dan Menjadwalkan Program</a:t>
              </a:r>
            </a:p>
          </p:txBody>
        </p:sp>
      </p:grpSp>
      <p:grpSp>
        <p:nvGrpSpPr>
          <p:cNvPr id="21" name="Group 21"/>
          <p:cNvGrpSpPr/>
          <p:nvPr/>
        </p:nvGrpSpPr>
        <p:grpSpPr>
          <a:xfrm>
            <a:off x="1791236" y="2990850"/>
            <a:ext cx="3743057" cy="374305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id="23" name="TextBox 23"/>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EFEFE"/>
                  </a:solidFill>
                  <a:latin typeface="Adigiana Toybox"/>
                  <a:ea typeface="Adigiana Toybox"/>
                  <a:cs typeface="Adigiana Toybox"/>
                  <a:sym typeface="Adigiana Toybox"/>
                  <a:hlinkClick r:id="rId7" action="ppaction://hlinksldjump"/>
                </a:rPr>
                <a:t>Menjaga Keamanan dan Akses</a:t>
              </a:r>
            </a:p>
          </p:txBody>
        </p:sp>
      </p:grpSp>
      <p:grpSp>
        <p:nvGrpSpPr>
          <p:cNvPr id="24" name="Group 24"/>
          <p:cNvGrpSpPr/>
          <p:nvPr/>
        </p:nvGrpSpPr>
        <p:grpSpPr>
          <a:xfrm>
            <a:off x="14106466" y="4919528"/>
            <a:ext cx="2981384" cy="298138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AFF"/>
            </a:solidFill>
          </p:spPr>
        </p:sp>
        <p:sp>
          <p:nvSpPr>
            <p:cNvPr id="26" name="TextBox 26"/>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a:solidFill>
                    <a:srgbClr val="FEFEFE"/>
                  </a:solidFill>
                  <a:latin typeface="Adigiana Toybox"/>
                  <a:ea typeface="Adigiana Toybox"/>
                  <a:cs typeface="Adigiana Toybox"/>
                  <a:sym typeface="Adigiana Toybox"/>
                  <a:hlinkClick r:id="rId10" action="ppaction://hlinksldjump"/>
                </a:rPr>
                <a:t>Menangani Kesalahan dan Interupsi</a:t>
              </a:r>
            </a:p>
          </p:txBody>
        </p:sp>
      </p:grpSp>
      <p:grpSp>
        <p:nvGrpSpPr>
          <p:cNvPr id="27" name="Group 27"/>
          <p:cNvGrpSpPr/>
          <p:nvPr/>
        </p:nvGrpSpPr>
        <p:grpSpPr>
          <a:xfrm>
            <a:off x="696140" y="356924"/>
            <a:ext cx="2964797" cy="296479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7FF"/>
            </a:solidFill>
          </p:spPr>
        </p:sp>
        <p:sp>
          <p:nvSpPr>
            <p:cNvPr id="29" name="TextBox 29"/>
            <p:cNvSpPr txBox="1"/>
            <p:nvPr/>
          </p:nvSpPr>
          <p:spPr>
            <a:xfrm>
              <a:off x="76200" y="123825"/>
              <a:ext cx="660400" cy="612775"/>
            </a:xfrm>
            <a:prstGeom prst="rect">
              <a:avLst/>
            </a:prstGeom>
          </p:spPr>
          <p:txBody>
            <a:bodyPr lIns="50800" tIns="50800" rIns="50800" bIns="50800" rtlCol="0" anchor="ctr"/>
            <a:lstStyle/>
            <a:p>
              <a:pPr algn="ctr">
                <a:lnSpc>
                  <a:spcPts val="3908"/>
                </a:lnSpc>
              </a:pPr>
              <a:r>
                <a:rPr lang="en-US" sz="3758" dirty="0" err="1">
                  <a:solidFill>
                    <a:srgbClr val="000000"/>
                  </a:solidFill>
                  <a:latin typeface="Adigiana Toybox"/>
                  <a:ea typeface="Adigiana Toybox"/>
                  <a:cs typeface="Adigiana Toybox"/>
                  <a:sym typeface="Adigiana Toybox"/>
                  <a:hlinkClick r:id="rId11" action="ppaction://hlinksldjump"/>
                </a:rPr>
                <a:t>Mengatur</a:t>
              </a:r>
              <a:r>
                <a:rPr lang="en-US" sz="3758" dirty="0">
                  <a:solidFill>
                    <a:srgbClr val="000000"/>
                  </a:solidFill>
                  <a:latin typeface="Adigiana Toybox"/>
                  <a:ea typeface="Adigiana Toybox"/>
                  <a:cs typeface="Adigiana Toybox"/>
                  <a:sym typeface="Adigiana Toybox"/>
                  <a:hlinkClick r:id="rId11" action="ppaction://hlinksldjump"/>
                </a:rPr>
                <a:t> </a:t>
              </a:r>
              <a:r>
                <a:rPr lang="en-US" sz="3758" dirty="0" err="1">
                  <a:solidFill>
                    <a:srgbClr val="000000"/>
                  </a:solidFill>
                  <a:latin typeface="Adigiana Toybox"/>
                  <a:ea typeface="Adigiana Toybox"/>
                  <a:cs typeface="Adigiana Toybox"/>
                  <a:sym typeface="Adigiana Toybox"/>
                  <a:hlinkClick r:id="rId11" action="ppaction://hlinksldjump"/>
                </a:rPr>
                <a:t>Komunikasi</a:t>
              </a:r>
              <a:r>
                <a:rPr lang="en-US" sz="3758" dirty="0">
                  <a:solidFill>
                    <a:srgbClr val="000000"/>
                  </a:solidFill>
                  <a:latin typeface="Adigiana Toybox"/>
                  <a:ea typeface="Adigiana Toybox"/>
                  <a:cs typeface="Adigiana Toybox"/>
                  <a:sym typeface="Adigiana Toybox"/>
                  <a:hlinkClick r:id="rId11" action="ppaction://hlinksldjump"/>
                </a:rPr>
                <a:t> </a:t>
              </a:r>
              <a:r>
                <a:rPr lang="en-US" sz="3758" dirty="0" err="1">
                  <a:solidFill>
                    <a:srgbClr val="000000"/>
                  </a:solidFill>
                  <a:latin typeface="Adigiana Toybox"/>
                  <a:ea typeface="Adigiana Toybox"/>
                  <a:cs typeface="Adigiana Toybox"/>
                  <a:sym typeface="Adigiana Toybox"/>
                  <a:hlinkClick r:id="rId11" action="ppaction://hlinksldjump"/>
                </a:rPr>
                <a:t>Jaringan</a:t>
              </a:r>
              <a:endParaRPr lang="en-US" sz="3758" dirty="0">
                <a:solidFill>
                  <a:srgbClr val="000000"/>
                </a:solidFill>
                <a:latin typeface="Adigiana Toybox"/>
                <a:ea typeface="Adigiana Toybox"/>
                <a:cs typeface="Adigiana Toybox"/>
                <a:sym typeface="Adigiana Toybox"/>
                <a:hlinkClick r:id="rId11" action="ppaction://hlinksldjump"/>
              </a:endParaRPr>
            </a:p>
          </p:txBody>
        </p:sp>
      </p:grpSp>
      <p:sp>
        <p:nvSpPr>
          <p:cNvPr id="30" name="Freeform 30"/>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12"/>
            <a:stretch>
              <a:fillRect/>
            </a:stretch>
          </a:blipFill>
        </p:spPr>
      </p:sp>
      <p:sp>
        <p:nvSpPr>
          <p:cNvPr id="31" name="Freeform 31"/>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13"/>
            <a:stretch>
              <a:fillRect l="-7879" t="-46569" r="-8748" b="-35436"/>
            </a:stretch>
          </a:blipFill>
        </p:spPr>
      </p:sp>
      <p:sp>
        <p:nvSpPr>
          <p:cNvPr id="32" name="Freeform 32"/>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1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80898" y="6485793"/>
            <a:ext cx="1743204" cy="174320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Mengelola Memori</a:t>
              </a:r>
            </a:p>
          </p:txBody>
        </p:sp>
      </p:grpSp>
      <p:sp>
        <p:nvSpPr>
          <p:cNvPr id="6" name="Freeform 6"/>
          <p:cNvSpPr/>
          <p:nvPr/>
        </p:nvSpPr>
        <p:spPr>
          <a:xfrm>
            <a:off x="2810671" y="318778"/>
            <a:ext cx="11749703" cy="9649443"/>
          </a:xfrm>
          <a:custGeom>
            <a:avLst/>
            <a:gdLst/>
            <a:ahLst/>
            <a:cxnLst/>
            <a:rect l="l" t="t" r="r" b="b"/>
            <a:pathLst>
              <a:path w="11749703" h="9649443">
                <a:moveTo>
                  <a:pt x="0" y="0"/>
                </a:moveTo>
                <a:lnTo>
                  <a:pt x="11749703" y="0"/>
                </a:lnTo>
                <a:lnTo>
                  <a:pt x="11749703" y="9649444"/>
                </a:lnTo>
                <a:lnTo>
                  <a:pt x="0" y="9649444"/>
                </a:lnTo>
                <a:lnTo>
                  <a:pt x="0" y="0"/>
                </a:lnTo>
                <a:close/>
              </a:path>
            </a:pathLst>
          </a:custGeom>
          <a:blipFill>
            <a:blip r:embed="rId3">
              <a:alphaModFix amt="44999"/>
            </a:blip>
            <a:stretch>
              <a:fillRect/>
            </a:stretch>
          </a:blipFill>
        </p:spPr>
      </p:sp>
      <p:grpSp>
        <p:nvGrpSpPr>
          <p:cNvPr id="7" name="Group 7"/>
          <p:cNvGrpSpPr/>
          <p:nvPr/>
        </p:nvGrpSpPr>
        <p:grpSpPr>
          <a:xfrm>
            <a:off x="952500" y="1974790"/>
            <a:ext cx="5409622" cy="540962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9" name="TextBox 9"/>
            <p:cNvSpPr txBox="1"/>
            <p:nvPr/>
          </p:nvSpPr>
          <p:spPr>
            <a:xfrm>
              <a:off x="76200" y="142875"/>
              <a:ext cx="660400" cy="593725"/>
            </a:xfrm>
            <a:prstGeom prst="rect">
              <a:avLst/>
            </a:prstGeom>
          </p:spPr>
          <p:txBody>
            <a:bodyPr lIns="50800" tIns="50800" rIns="50800" bIns="50800" rtlCol="0" anchor="ctr"/>
            <a:lstStyle/>
            <a:p>
              <a:pPr algn="ctr">
                <a:lnSpc>
                  <a:spcPts val="4636"/>
                </a:lnSpc>
              </a:pPr>
              <a:r>
                <a:rPr lang="en-US" sz="4458">
                  <a:solidFill>
                    <a:srgbClr val="FFFFFF"/>
                  </a:solidFill>
                  <a:latin typeface="Adigiana Toybox"/>
                  <a:ea typeface="Adigiana Toybox"/>
                  <a:cs typeface="Adigiana Toybox"/>
                  <a:sym typeface="Adigiana Toybox"/>
                </a:rPr>
                <a:t>Mengelola Perangkat Keras</a:t>
              </a:r>
            </a:p>
          </p:txBody>
        </p:sp>
      </p:grpSp>
      <p:grpSp>
        <p:nvGrpSpPr>
          <p:cNvPr id="10" name="Group 10"/>
          <p:cNvGrpSpPr/>
          <p:nvPr/>
        </p:nvGrpSpPr>
        <p:grpSpPr>
          <a:xfrm>
            <a:off x="13001803" y="7740231"/>
            <a:ext cx="2487991" cy="248799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2" name="TextBox 12"/>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Menjalankan dan Menjadwalkan Program</a:t>
              </a:r>
            </a:p>
          </p:txBody>
        </p:sp>
      </p:grpSp>
      <p:grpSp>
        <p:nvGrpSpPr>
          <p:cNvPr id="13" name="Group 13"/>
          <p:cNvGrpSpPr/>
          <p:nvPr/>
        </p:nvGrpSpPr>
        <p:grpSpPr>
          <a:xfrm>
            <a:off x="15556468" y="7224045"/>
            <a:ext cx="2459856" cy="24598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15" name="TextBox 15"/>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Mengatur File dan Penyimpanan</a:t>
              </a:r>
            </a:p>
          </p:txBody>
        </p:sp>
      </p:grpSp>
      <p:grpSp>
        <p:nvGrpSpPr>
          <p:cNvPr id="16" name="Group 16"/>
          <p:cNvGrpSpPr/>
          <p:nvPr/>
        </p:nvGrpSpPr>
        <p:grpSpPr>
          <a:xfrm>
            <a:off x="1019175" y="7954317"/>
            <a:ext cx="2174120" cy="217412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id="18" name="TextBox 18"/>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Menjaga Keamanan dan Akses</a:t>
              </a:r>
            </a:p>
          </p:txBody>
        </p:sp>
      </p:grpSp>
      <p:grpSp>
        <p:nvGrpSpPr>
          <p:cNvPr id="19" name="Group 19"/>
          <p:cNvGrpSpPr/>
          <p:nvPr/>
        </p:nvGrpSpPr>
        <p:grpSpPr>
          <a:xfrm>
            <a:off x="15546943" y="4679601"/>
            <a:ext cx="2459856" cy="24598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AFF"/>
            </a:solidFill>
          </p:spPr>
        </p:sp>
        <p:sp>
          <p:nvSpPr>
            <p:cNvPr id="21" name="TextBox 21"/>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Menangani Kesalahan dan Interupsi</a:t>
              </a:r>
            </a:p>
          </p:txBody>
        </p:sp>
      </p:grpSp>
      <p:grpSp>
        <p:nvGrpSpPr>
          <p:cNvPr id="22" name="Group 22"/>
          <p:cNvGrpSpPr/>
          <p:nvPr/>
        </p:nvGrpSpPr>
        <p:grpSpPr>
          <a:xfrm>
            <a:off x="3252239" y="8124222"/>
            <a:ext cx="2084951" cy="208495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7FF"/>
            </a:solidFill>
          </p:spPr>
        </p:sp>
        <p:sp>
          <p:nvSpPr>
            <p:cNvPr id="24" name="TextBox 24"/>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Mengatur Komunikasi Jaringan</a:t>
              </a:r>
            </a:p>
          </p:txBody>
        </p:sp>
      </p:grpSp>
      <p:grpSp>
        <p:nvGrpSpPr>
          <p:cNvPr id="25" name="Group 25"/>
          <p:cNvGrpSpPr/>
          <p:nvPr/>
        </p:nvGrpSpPr>
        <p:grpSpPr>
          <a:xfrm>
            <a:off x="6649732" y="-1023276"/>
            <a:ext cx="7984719" cy="8551239"/>
            <a:chOff x="0" y="0"/>
            <a:chExt cx="10646292" cy="11401651"/>
          </a:xfrm>
        </p:grpSpPr>
        <p:sp>
          <p:nvSpPr>
            <p:cNvPr id="26" name="Freeform 26"/>
            <p:cNvSpPr/>
            <p:nvPr/>
          </p:nvSpPr>
          <p:spPr>
            <a:xfrm>
              <a:off x="0" y="0"/>
              <a:ext cx="10646292" cy="11401651"/>
            </a:xfrm>
            <a:custGeom>
              <a:avLst/>
              <a:gdLst/>
              <a:ahLst/>
              <a:cxnLst/>
              <a:rect l="l" t="t" r="r" b="b"/>
              <a:pathLst>
                <a:path w="10646292" h="11401651">
                  <a:moveTo>
                    <a:pt x="0" y="0"/>
                  </a:moveTo>
                  <a:lnTo>
                    <a:pt x="10646292" y="0"/>
                  </a:lnTo>
                  <a:lnTo>
                    <a:pt x="10646292" y="11401651"/>
                  </a:lnTo>
                  <a:lnTo>
                    <a:pt x="0" y="11401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632539" y="5113513"/>
              <a:ext cx="9495549" cy="5650572"/>
            </a:xfrm>
            <a:prstGeom prst="rect">
              <a:avLst/>
            </a:prstGeom>
          </p:spPr>
          <p:txBody>
            <a:bodyPr lIns="0" tIns="0" rIns="0" bIns="0" rtlCol="0" anchor="t">
              <a:spAutoFit/>
            </a:bodyPr>
            <a:lstStyle/>
            <a:p>
              <a:pPr algn="just">
                <a:lnSpc>
                  <a:spcPts val="3742"/>
                </a:lnSpc>
                <a:spcBef>
                  <a:spcPct val="0"/>
                </a:spcBef>
              </a:pPr>
              <a:r>
                <a:rPr lang="en-US" sz="3598">
                  <a:solidFill>
                    <a:srgbClr val="000000"/>
                  </a:solidFill>
                  <a:latin typeface="Baloo"/>
                  <a:ea typeface="Baloo"/>
                  <a:cs typeface="Baloo"/>
                  <a:sym typeface="Baloo"/>
                </a:rPr>
                <a:t>Sistem operasi mengendalikan dan mengatur penggunaan perangkat keras seperti CPU, RAM, printer, mouse, keyboard, dan disk drive. Saat pengguna mengetik menggunakan keyboard atau mengklik mouse, sistem operasi menerjemahkan sinyal itu agar bisa diproses oleh aplikasi.</a:t>
              </a:r>
            </a:p>
          </p:txBody>
        </p:sp>
      </p:grpSp>
      <p:sp>
        <p:nvSpPr>
          <p:cNvPr id="28" name="Freeform 28"/>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29" name="Freeform 29"/>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30" name="Freeform 30"/>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810671" y="318778"/>
            <a:ext cx="11749703" cy="9649443"/>
          </a:xfrm>
          <a:custGeom>
            <a:avLst/>
            <a:gdLst/>
            <a:ahLst/>
            <a:cxnLst/>
            <a:rect l="l" t="t" r="r" b="b"/>
            <a:pathLst>
              <a:path w="11749703" h="9649443">
                <a:moveTo>
                  <a:pt x="0" y="0"/>
                </a:moveTo>
                <a:lnTo>
                  <a:pt x="11749703" y="0"/>
                </a:lnTo>
                <a:lnTo>
                  <a:pt x="11749703" y="9649444"/>
                </a:lnTo>
                <a:lnTo>
                  <a:pt x="0" y="9649444"/>
                </a:lnTo>
                <a:lnTo>
                  <a:pt x="0" y="0"/>
                </a:lnTo>
                <a:close/>
              </a:path>
            </a:pathLst>
          </a:custGeom>
          <a:blipFill>
            <a:blip r:embed="rId3">
              <a:alphaModFix amt="44999"/>
            </a:blip>
            <a:stretch>
              <a:fillRect/>
            </a:stretch>
          </a:blipFill>
        </p:spPr>
      </p:sp>
      <p:grpSp>
        <p:nvGrpSpPr>
          <p:cNvPr id="4" name="Group 4"/>
          <p:cNvGrpSpPr/>
          <p:nvPr/>
        </p:nvGrpSpPr>
        <p:grpSpPr>
          <a:xfrm>
            <a:off x="1509537" y="1954122"/>
            <a:ext cx="4990961" cy="499096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id="6" name="TextBox 6"/>
            <p:cNvSpPr txBox="1"/>
            <p:nvPr/>
          </p:nvSpPr>
          <p:spPr>
            <a:xfrm>
              <a:off x="76200" y="142875"/>
              <a:ext cx="660400" cy="593725"/>
            </a:xfrm>
            <a:prstGeom prst="rect">
              <a:avLst/>
            </a:prstGeom>
          </p:spPr>
          <p:txBody>
            <a:bodyPr lIns="50800" tIns="50800" rIns="50800" bIns="50800" rtlCol="0" anchor="ctr"/>
            <a:lstStyle/>
            <a:p>
              <a:pPr algn="ctr">
                <a:lnSpc>
                  <a:spcPts val="4636"/>
                </a:lnSpc>
              </a:pPr>
              <a:r>
                <a:rPr lang="en-US" sz="4458">
                  <a:solidFill>
                    <a:srgbClr val="000000"/>
                  </a:solidFill>
                  <a:latin typeface="Adigiana Toybox"/>
                  <a:ea typeface="Adigiana Toybox"/>
                  <a:cs typeface="Adigiana Toybox"/>
                  <a:sym typeface="Adigiana Toybox"/>
                </a:rPr>
                <a:t>Mengelola Memori</a:t>
              </a:r>
            </a:p>
          </p:txBody>
        </p:sp>
      </p:grpSp>
      <p:grpSp>
        <p:nvGrpSpPr>
          <p:cNvPr id="7" name="Group 7"/>
          <p:cNvGrpSpPr/>
          <p:nvPr/>
        </p:nvGrpSpPr>
        <p:grpSpPr>
          <a:xfrm>
            <a:off x="15937136" y="5345835"/>
            <a:ext cx="2115393" cy="21153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9" name="TextBox 9"/>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Mengelola Perangkat Keras</a:t>
              </a:r>
            </a:p>
          </p:txBody>
        </p:sp>
      </p:grpSp>
      <p:grpSp>
        <p:nvGrpSpPr>
          <p:cNvPr id="10" name="Group 10"/>
          <p:cNvGrpSpPr/>
          <p:nvPr/>
        </p:nvGrpSpPr>
        <p:grpSpPr>
          <a:xfrm>
            <a:off x="4338314" y="7654311"/>
            <a:ext cx="2530920" cy="253092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2" name="TextBox 12"/>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Menjalankan dan Menjadwalkan Program</a:t>
              </a:r>
            </a:p>
          </p:txBody>
        </p:sp>
      </p:grpSp>
      <p:grpSp>
        <p:nvGrpSpPr>
          <p:cNvPr id="13" name="Group 13"/>
          <p:cNvGrpSpPr/>
          <p:nvPr/>
        </p:nvGrpSpPr>
        <p:grpSpPr>
          <a:xfrm>
            <a:off x="13262223" y="7687368"/>
            <a:ext cx="2503090" cy="25030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15" name="TextBox 15"/>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Mengatur File dan Penyimpanan</a:t>
              </a:r>
            </a:p>
          </p:txBody>
        </p:sp>
      </p:grpSp>
      <p:grpSp>
        <p:nvGrpSpPr>
          <p:cNvPr id="16" name="Group 16"/>
          <p:cNvGrpSpPr/>
          <p:nvPr/>
        </p:nvGrpSpPr>
        <p:grpSpPr>
          <a:xfrm>
            <a:off x="0" y="5749160"/>
            <a:ext cx="2274915" cy="227491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id="18" name="TextBox 18"/>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Menjaga Keamanan dan Akses</a:t>
              </a:r>
            </a:p>
          </p:txBody>
        </p:sp>
      </p:grpSp>
      <p:grpSp>
        <p:nvGrpSpPr>
          <p:cNvPr id="19" name="Group 19"/>
          <p:cNvGrpSpPr/>
          <p:nvPr/>
        </p:nvGrpSpPr>
        <p:grpSpPr>
          <a:xfrm>
            <a:off x="15765313" y="7497950"/>
            <a:ext cx="2327567" cy="232756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AFF"/>
            </a:solidFill>
          </p:spPr>
        </p:sp>
        <p:sp>
          <p:nvSpPr>
            <p:cNvPr id="21" name="TextBox 21"/>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Menangani Kesalahan dan Interupsi</a:t>
              </a:r>
            </a:p>
          </p:txBody>
        </p:sp>
      </p:grpSp>
      <p:grpSp>
        <p:nvGrpSpPr>
          <p:cNvPr id="22" name="Group 22"/>
          <p:cNvGrpSpPr/>
          <p:nvPr/>
        </p:nvGrpSpPr>
        <p:grpSpPr>
          <a:xfrm>
            <a:off x="1509537" y="7497950"/>
            <a:ext cx="2724003" cy="272400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7FF"/>
            </a:solidFill>
          </p:spPr>
        </p:sp>
        <p:sp>
          <p:nvSpPr>
            <p:cNvPr id="24" name="TextBox 24"/>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Mengatur Komunikasi Jaringan</a:t>
              </a:r>
            </a:p>
          </p:txBody>
        </p:sp>
      </p:grpSp>
      <p:grpSp>
        <p:nvGrpSpPr>
          <p:cNvPr id="25" name="Group 25"/>
          <p:cNvGrpSpPr/>
          <p:nvPr/>
        </p:nvGrpSpPr>
        <p:grpSpPr>
          <a:xfrm>
            <a:off x="6921864" y="-1023276"/>
            <a:ext cx="7440455" cy="7968359"/>
            <a:chOff x="0" y="0"/>
            <a:chExt cx="9920606" cy="10624478"/>
          </a:xfrm>
        </p:grpSpPr>
        <p:sp>
          <p:nvSpPr>
            <p:cNvPr id="26" name="Freeform 26"/>
            <p:cNvSpPr/>
            <p:nvPr/>
          </p:nvSpPr>
          <p:spPr>
            <a:xfrm>
              <a:off x="0" y="0"/>
              <a:ext cx="9920606" cy="10624478"/>
            </a:xfrm>
            <a:custGeom>
              <a:avLst/>
              <a:gdLst/>
              <a:ahLst/>
              <a:cxnLst/>
              <a:rect l="l" t="t" r="r" b="b"/>
              <a:pathLst>
                <a:path w="9920606" h="10624478">
                  <a:moveTo>
                    <a:pt x="0" y="0"/>
                  </a:moveTo>
                  <a:lnTo>
                    <a:pt x="9920606" y="0"/>
                  </a:lnTo>
                  <a:lnTo>
                    <a:pt x="9920606" y="10624478"/>
                  </a:lnTo>
                  <a:lnTo>
                    <a:pt x="0" y="106244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818649" y="4890420"/>
              <a:ext cx="8283309" cy="5011990"/>
            </a:xfrm>
            <a:prstGeom prst="rect">
              <a:avLst/>
            </a:prstGeom>
          </p:spPr>
          <p:txBody>
            <a:bodyPr lIns="0" tIns="0" rIns="0" bIns="0" rtlCol="0" anchor="t">
              <a:spAutoFit/>
            </a:bodyPr>
            <a:lstStyle/>
            <a:p>
              <a:pPr algn="just">
                <a:lnSpc>
                  <a:spcPts val="3730"/>
                </a:lnSpc>
                <a:spcBef>
                  <a:spcPct val="0"/>
                </a:spcBef>
              </a:pPr>
              <a:r>
                <a:rPr lang="en-US" sz="3587">
                  <a:solidFill>
                    <a:srgbClr val="000000"/>
                  </a:solidFill>
                  <a:latin typeface="Baloo"/>
                  <a:ea typeface="Baloo"/>
                  <a:cs typeface="Baloo"/>
                  <a:sym typeface="Baloo"/>
                </a:rPr>
                <a:t>Setiap aplikasi yang dijalankan membutuhkan ruang di memori (RAM). Sistem operasi bertugas memberikan alokasi memori secara efisien agar semua aplikasi dapat berjalan tanpa saling mengganggu.</a:t>
              </a:r>
            </a:p>
          </p:txBody>
        </p:sp>
      </p:grpSp>
      <p:sp>
        <p:nvSpPr>
          <p:cNvPr id="28" name="Freeform 28"/>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29" name="Freeform 29"/>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30" name="Freeform 30"/>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5757495" y="4936327"/>
            <a:ext cx="1903375" cy="190337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Mengelola Memori</a:t>
              </a:r>
            </a:p>
          </p:txBody>
        </p:sp>
      </p:grpSp>
      <p:grpSp>
        <p:nvGrpSpPr>
          <p:cNvPr id="6" name="Group 6"/>
          <p:cNvGrpSpPr/>
          <p:nvPr/>
        </p:nvGrpSpPr>
        <p:grpSpPr>
          <a:xfrm>
            <a:off x="15355925" y="6954003"/>
            <a:ext cx="2706516" cy="270651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8" name="TextBox 8"/>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Mengelola Perangkat Keras</a:t>
              </a:r>
            </a:p>
          </p:txBody>
        </p:sp>
      </p:grpSp>
      <p:sp>
        <p:nvSpPr>
          <p:cNvPr id="9" name="Freeform 9"/>
          <p:cNvSpPr/>
          <p:nvPr/>
        </p:nvSpPr>
        <p:spPr>
          <a:xfrm>
            <a:off x="2810671" y="318778"/>
            <a:ext cx="11749703" cy="9649443"/>
          </a:xfrm>
          <a:custGeom>
            <a:avLst/>
            <a:gdLst/>
            <a:ahLst/>
            <a:cxnLst/>
            <a:rect l="l" t="t" r="r" b="b"/>
            <a:pathLst>
              <a:path w="11749703" h="9649443">
                <a:moveTo>
                  <a:pt x="0" y="0"/>
                </a:moveTo>
                <a:lnTo>
                  <a:pt x="11749703" y="0"/>
                </a:lnTo>
                <a:lnTo>
                  <a:pt x="11749703" y="9649444"/>
                </a:lnTo>
                <a:lnTo>
                  <a:pt x="0" y="9649444"/>
                </a:lnTo>
                <a:lnTo>
                  <a:pt x="0" y="0"/>
                </a:lnTo>
                <a:close/>
              </a:path>
            </a:pathLst>
          </a:custGeom>
          <a:blipFill>
            <a:blip r:embed="rId3">
              <a:alphaModFix amt="44999"/>
            </a:blip>
            <a:stretch>
              <a:fillRect/>
            </a:stretch>
          </a:blipFill>
        </p:spPr>
      </p:sp>
      <p:grpSp>
        <p:nvGrpSpPr>
          <p:cNvPr id="10" name="Group 10"/>
          <p:cNvGrpSpPr/>
          <p:nvPr/>
        </p:nvGrpSpPr>
        <p:grpSpPr>
          <a:xfrm>
            <a:off x="2275922" y="7489505"/>
            <a:ext cx="2483160" cy="248316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2" name="TextBox 12"/>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Menjalankan dan Menjadwalkan Program</a:t>
              </a:r>
            </a:p>
          </p:txBody>
        </p:sp>
      </p:grpSp>
      <p:grpSp>
        <p:nvGrpSpPr>
          <p:cNvPr id="13" name="Group 13"/>
          <p:cNvGrpSpPr/>
          <p:nvPr/>
        </p:nvGrpSpPr>
        <p:grpSpPr>
          <a:xfrm>
            <a:off x="4849562" y="7926855"/>
            <a:ext cx="2234227" cy="223422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15" name="TextBox 15"/>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Mengatur File dan Penyimpanan</a:t>
              </a:r>
            </a:p>
          </p:txBody>
        </p:sp>
      </p:grpSp>
      <p:grpSp>
        <p:nvGrpSpPr>
          <p:cNvPr id="16" name="Group 16"/>
          <p:cNvGrpSpPr/>
          <p:nvPr/>
        </p:nvGrpSpPr>
        <p:grpSpPr>
          <a:xfrm>
            <a:off x="502936" y="1096320"/>
            <a:ext cx="5743383" cy="574338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id="18" name="TextBox 18"/>
            <p:cNvSpPr txBox="1"/>
            <p:nvPr/>
          </p:nvSpPr>
          <p:spPr>
            <a:xfrm>
              <a:off x="76200" y="152400"/>
              <a:ext cx="660400" cy="584200"/>
            </a:xfrm>
            <a:prstGeom prst="rect">
              <a:avLst/>
            </a:prstGeom>
          </p:spPr>
          <p:txBody>
            <a:bodyPr lIns="50800" tIns="50800" rIns="50800" bIns="50800" rtlCol="0" anchor="ctr"/>
            <a:lstStyle/>
            <a:p>
              <a:pPr algn="ctr">
                <a:lnSpc>
                  <a:spcPts val="4844"/>
                </a:lnSpc>
              </a:pPr>
              <a:r>
                <a:rPr lang="en-US" sz="4658">
                  <a:solidFill>
                    <a:srgbClr val="FEFEFE"/>
                  </a:solidFill>
                  <a:latin typeface="Adigiana Toybox"/>
                  <a:ea typeface="Adigiana Toybox"/>
                  <a:cs typeface="Adigiana Toybox"/>
                  <a:sym typeface="Adigiana Toybox"/>
                </a:rPr>
                <a:t>Menjaga Keamanan dan Akses</a:t>
              </a:r>
            </a:p>
          </p:txBody>
        </p:sp>
      </p:grpSp>
      <p:grpSp>
        <p:nvGrpSpPr>
          <p:cNvPr id="19" name="Group 19"/>
          <p:cNvGrpSpPr/>
          <p:nvPr/>
        </p:nvGrpSpPr>
        <p:grpSpPr>
          <a:xfrm>
            <a:off x="13042831" y="7858086"/>
            <a:ext cx="2352714" cy="235271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AFF"/>
            </a:solidFill>
          </p:spPr>
        </p:sp>
        <p:sp>
          <p:nvSpPr>
            <p:cNvPr id="21" name="TextBox 21"/>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Menangani Kesalahan dan Interupsi</a:t>
              </a:r>
            </a:p>
          </p:txBody>
        </p:sp>
      </p:grpSp>
      <p:grpSp>
        <p:nvGrpSpPr>
          <p:cNvPr id="22" name="Group 22"/>
          <p:cNvGrpSpPr/>
          <p:nvPr/>
        </p:nvGrpSpPr>
        <p:grpSpPr>
          <a:xfrm>
            <a:off x="0" y="6403531"/>
            <a:ext cx="2452021" cy="245202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7FF"/>
            </a:solidFill>
          </p:spPr>
        </p:sp>
        <p:sp>
          <p:nvSpPr>
            <p:cNvPr id="24" name="TextBox 24"/>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Mengatur Komunikasi Jaringan</a:t>
              </a:r>
            </a:p>
          </p:txBody>
        </p:sp>
      </p:grpSp>
      <p:grpSp>
        <p:nvGrpSpPr>
          <p:cNvPr id="25" name="Group 25"/>
          <p:cNvGrpSpPr/>
          <p:nvPr/>
        </p:nvGrpSpPr>
        <p:grpSpPr>
          <a:xfrm>
            <a:off x="6921864" y="-1023276"/>
            <a:ext cx="7172481" cy="7681372"/>
            <a:chOff x="0" y="0"/>
            <a:chExt cx="9563308" cy="10241830"/>
          </a:xfrm>
        </p:grpSpPr>
        <p:sp>
          <p:nvSpPr>
            <p:cNvPr id="26" name="Freeform 26"/>
            <p:cNvSpPr/>
            <p:nvPr/>
          </p:nvSpPr>
          <p:spPr>
            <a:xfrm>
              <a:off x="0" y="0"/>
              <a:ext cx="9563308" cy="10241830"/>
            </a:xfrm>
            <a:custGeom>
              <a:avLst/>
              <a:gdLst/>
              <a:ahLst/>
              <a:cxnLst/>
              <a:rect l="l" t="t" r="r" b="b"/>
              <a:pathLst>
                <a:path w="9563308" h="10241830">
                  <a:moveTo>
                    <a:pt x="0" y="0"/>
                  </a:moveTo>
                  <a:lnTo>
                    <a:pt x="9563308" y="0"/>
                  </a:lnTo>
                  <a:lnTo>
                    <a:pt x="9563308" y="10241830"/>
                  </a:lnTo>
                  <a:lnTo>
                    <a:pt x="0" y="10241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638359" y="4919259"/>
              <a:ext cx="8286591" cy="4391686"/>
            </a:xfrm>
            <a:prstGeom prst="rect">
              <a:avLst/>
            </a:prstGeom>
          </p:spPr>
          <p:txBody>
            <a:bodyPr lIns="0" tIns="0" rIns="0" bIns="0" rtlCol="0" anchor="t">
              <a:spAutoFit/>
            </a:bodyPr>
            <a:lstStyle/>
            <a:p>
              <a:pPr algn="just">
                <a:lnSpc>
                  <a:spcPts val="3730"/>
                </a:lnSpc>
                <a:spcBef>
                  <a:spcPct val="0"/>
                </a:spcBef>
              </a:pPr>
              <a:r>
                <a:rPr lang="en-US" sz="3587">
                  <a:solidFill>
                    <a:srgbClr val="000000"/>
                  </a:solidFill>
                  <a:latin typeface="Baloo"/>
                  <a:ea typeface="Baloo"/>
                  <a:cs typeface="Baloo"/>
                  <a:sym typeface="Baloo"/>
                </a:rPr>
                <a:t>Sistem operasi mengelola siapa yang bisa mengakses komputer, melalui sistem login dan password. Ia juga menyediakan perlindungan terhadap ancaman dari luar, seperti malware atau virus.u.</a:t>
              </a:r>
            </a:p>
          </p:txBody>
        </p:sp>
      </p:grpSp>
      <p:sp>
        <p:nvSpPr>
          <p:cNvPr id="28" name="Freeform 28"/>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29" name="Freeform 29"/>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30" name="Freeform 30"/>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5936815" y="7758258"/>
            <a:ext cx="2351185" cy="235118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Mengelola Memori</a:t>
              </a:r>
            </a:p>
          </p:txBody>
        </p:sp>
      </p:grpSp>
      <p:sp>
        <p:nvSpPr>
          <p:cNvPr id="6" name="Freeform 6"/>
          <p:cNvSpPr/>
          <p:nvPr/>
        </p:nvSpPr>
        <p:spPr>
          <a:xfrm>
            <a:off x="2810671" y="318778"/>
            <a:ext cx="11749703" cy="9649443"/>
          </a:xfrm>
          <a:custGeom>
            <a:avLst/>
            <a:gdLst/>
            <a:ahLst/>
            <a:cxnLst/>
            <a:rect l="l" t="t" r="r" b="b"/>
            <a:pathLst>
              <a:path w="11749703" h="9649443">
                <a:moveTo>
                  <a:pt x="0" y="0"/>
                </a:moveTo>
                <a:lnTo>
                  <a:pt x="11749703" y="0"/>
                </a:lnTo>
                <a:lnTo>
                  <a:pt x="11749703" y="9649444"/>
                </a:lnTo>
                <a:lnTo>
                  <a:pt x="0" y="9649444"/>
                </a:lnTo>
                <a:lnTo>
                  <a:pt x="0" y="0"/>
                </a:lnTo>
                <a:close/>
              </a:path>
            </a:pathLst>
          </a:custGeom>
          <a:blipFill>
            <a:blip r:embed="rId3">
              <a:alphaModFix amt="44999"/>
            </a:blip>
            <a:stretch>
              <a:fillRect/>
            </a:stretch>
          </a:blipFill>
        </p:spPr>
      </p:sp>
      <p:grpSp>
        <p:nvGrpSpPr>
          <p:cNvPr id="7" name="Group 7"/>
          <p:cNvGrpSpPr/>
          <p:nvPr/>
        </p:nvGrpSpPr>
        <p:grpSpPr>
          <a:xfrm>
            <a:off x="13936700" y="7883992"/>
            <a:ext cx="2115393" cy="21153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9" name="TextBox 9"/>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Mengelola Perangkat Keras</a:t>
              </a:r>
            </a:p>
          </p:txBody>
        </p:sp>
      </p:grpSp>
      <p:grpSp>
        <p:nvGrpSpPr>
          <p:cNvPr id="10" name="Group 10"/>
          <p:cNvGrpSpPr/>
          <p:nvPr/>
        </p:nvGrpSpPr>
        <p:grpSpPr>
          <a:xfrm>
            <a:off x="47468" y="6403531"/>
            <a:ext cx="2511264" cy="251126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2" name="TextBox 12"/>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Menjalankan dan Menjadwalkan Program</a:t>
              </a:r>
            </a:p>
          </p:txBody>
        </p:sp>
      </p:grpSp>
      <p:grpSp>
        <p:nvGrpSpPr>
          <p:cNvPr id="13" name="Group 13"/>
          <p:cNvGrpSpPr/>
          <p:nvPr/>
        </p:nvGrpSpPr>
        <p:grpSpPr>
          <a:xfrm>
            <a:off x="2017860" y="8026098"/>
            <a:ext cx="2083346" cy="20833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15" name="TextBox 15"/>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Mengatur File dan Penyimpanan</a:t>
              </a:r>
            </a:p>
          </p:txBody>
        </p:sp>
      </p:grpSp>
      <p:grpSp>
        <p:nvGrpSpPr>
          <p:cNvPr id="16" name="Group 16"/>
          <p:cNvGrpSpPr/>
          <p:nvPr/>
        </p:nvGrpSpPr>
        <p:grpSpPr>
          <a:xfrm>
            <a:off x="16121352" y="5492516"/>
            <a:ext cx="2166648" cy="216664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id="18" name="TextBox 18"/>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Menjaga Keamanan dan Akses</a:t>
              </a:r>
            </a:p>
          </p:txBody>
        </p:sp>
      </p:grpSp>
      <p:grpSp>
        <p:nvGrpSpPr>
          <p:cNvPr id="19" name="Group 19"/>
          <p:cNvGrpSpPr/>
          <p:nvPr/>
        </p:nvGrpSpPr>
        <p:grpSpPr>
          <a:xfrm>
            <a:off x="4101206" y="7883992"/>
            <a:ext cx="2403008" cy="240300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AFF"/>
            </a:solidFill>
          </p:spPr>
        </p:sp>
        <p:sp>
          <p:nvSpPr>
            <p:cNvPr id="21" name="TextBox 21"/>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Menangani Kesalahan dan Interupsi</a:t>
              </a:r>
            </a:p>
          </p:txBody>
        </p:sp>
      </p:grpSp>
      <p:grpSp>
        <p:nvGrpSpPr>
          <p:cNvPr id="22" name="Group 22"/>
          <p:cNvGrpSpPr/>
          <p:nvPr/>
        </p:nvGrpSpPr>
        <p:grpSpPr>
          <a:xfrm>
            <a:off x="229081" y="1172340"/>
            <a:ext cx="5660903" cy="566090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7FF"/>
            </a:solidFill>
          </p:spPr>
        </p:sp>
        <p:sp>
          <p:nvSpPr>
            <p:cNvPr id="24" name="TextBox 24"/>
            <p:cNvSpPr txBox="1"/>
            <p:nvPr/>
          </p:nvSpPr>
          <p:spPr>
            <a:xfrm>
              <a:off x="76200" y="142875"/>
              <a:ext cx="660400" cy="593725"/>
            </a:xfrm>
            <a:prstGeom prst="rect">
              <a:avLst/>
            </a:prstGeom>
          </p:spPr>
          <p:txBody>
            <a:bodyPr lIns="50800" tIns="50800" rIns="50800" bIns="50800" rtlCol="0" anchor="ctr"/>
            <a:lstStyle/>
            <a:p>
              <a:pPr algn="ctr">
                <a:lnSpc>
                  <a:spcPts val="4636"/>
                </a:lnSpc>
              </a:pPr>
              <a:r>
                <a:rPr lang="en-US" sz="4458">
                  <a:solidFill>
                    <a:srgbClr val="000000"/>
                  </a:solidFill>
                  <a:latin typeface="Adigiana Toybox"/>
                  <a:ea typeface="Adigiana Toybox"/>
                  <a:cs typeface="Adigiana Toybox"/>
                  <a:sym typeface="Adigiana Toybox"/>
                </a:rPr>
                <a:t>Mengatur Komunikasi Jaringan</a:t>
              </a:r>
            </a:p>
          </p:txBody>
        </p:sp>
      </p:grpSp>
      <p:grpSp>
        <p:nvGrpSpPr>
          <p:cNvPr id="25" name="Group 25"/>
          <p:cNvGrpSpPr/>
          <p:nvPr/>
        </p:nvGrpSpPr>
        <p:grpSpPr>
          <a:xfrm>
            <a:off x="6921864" y="-1023276"/>
            <a:ext cx="7172481" cy="7681372"/>
            <a:chOff x="0" y="0"/>
            <a:chExt cx="9563308" cy="10241830"/>
          </a:xfrm>
        </p:grpSpPr>
        <p:sp>
          <p:nvSpPr>
            <p:cNvPr id="26" name="Freeform 26"/>
            <p:cNvSpPr/>
            <p:nvPr/>
          </p:nvSpPr>
          <p:spPr>
            <a:xfrm>
              <a:off x="0" y="0"/>
              <a:ext cx="9563308" cy="10241830"/>
            </a:xfrm>
            <a:custGeom>
              <a:avLst/>
              <a:gdLst/>
              <a:ahLst/>
              <a:cxnLst/>
              <a:rect l="l" t="t" r="r" b="b"/>
              <a:pathLst>
                <a:path w="9563308" h="10241830">
                  <a:moveTo>
                    <a:pt x="0" y="0"/>
                  </a:moveTo>
                  <a:lnTo>
                    <a:pt x="9563308" y="0"/>
                  </a:lnTo>
                  <a:lnTo>
                    <a:pt x="9563308" y="10241830"/>
                  </a:lnTo>
                  <a:lnTo>
                    <a:pt x="0" y="10241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591158" y="4693196"/>
              <a:ext cx="8352090" cy="4391686"/>
            </a:xfrm>
            <a:prstGeom prst="rect">
              <a:avLst/>
            </a:prstGeom>
          </p:spPr>
          <p:txBody>
            <a:bodyPr lIns="0" tIns="0" rIns="0" bIns="0" rtlCol="0" anchor="t">
              <a:spAutoFit/>
            </a:bodyPr>
            <a:lstStyle/>
            <a:p>
              <a:pPr algn="just">
                <a:lnSpc>
                  <a:spcPts val="3730"/>
                </a:lnSpc>
                <a:spcBef>
                  <a:spcPct val="0"/>
                </a:spcBef>
              </a:pPr>
              <a:r>
                <a:rPr lang="en-US" sz="3587">
                  <a:solidFill>
                    <a:srgbClr val="000000"/>
                  </a:solidFill>
                  <a:latin typeface="Baloo"/>
                  <a:ea typeface="Baloo"/>
                  <a:cs typeface="Baloo"/>
                  <a:sym typeface="Baloo"/>
                </a:rPr>
                <a:t>Sistem operasi mengatur cara komputer terhubung ke jaringan lokal maupun internet, termasuk mengatur lalu lintas data antar komputer atau perangkat lain.</a:t>
              </a:r>
            </a:p>
          </p:txBody>
        </p:sp>
      </p:grpSp>
      <p:sp>
        <p:nvSpPr>
          <p:cNvPr id="28" name="Freeform 28"/>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29" name="Freeform 29"/>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30" name="Freeform 30"/>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810671" y="318778"/>
            <a:ext cx="11749703" cy="9649443"/>
          </a:xfrm>
          <a:custGeom>
            <a:avLst/>
            <a:gdLst/>
            <a:ahLst/>
            <a:cxnLst/>
            <a:rect l="l" t="t" r="r" b="b"/>
            <a:pathLst>
              <a:path w="11749703" h="9649443">
                <a:moveTo>
                  <a:pt x="0" y="0"/>
                </a:moveTo>
                <a:lnTo>
                  <a:pt x="11749703" y="0"/>
                </a:lnTo>
                <a:lnTo>
                  <a:pt x="11749703" y="9649444"/>
                </a:lnTo>
                <a:lnTo>
                  <a:pt x="0" y="9649444"/>
                </a:lnTo>
                <a:lnTo>
                  <a:pt x="0" y="0"/>
                </a:lnTo>
                <a:close/>
              </a:path>
            </a:pathLst>
          </a:custGeom>
          <a:blipFill>
            <a:blip r:embed="rId3">
              <a:alphaModFix amt="44999"/>
            </a:blip>
            <a:stretch>
              <a:fillRect/>
            </a:stretch>
          </a:blipFill>
        </p:spPr>
      </p:sp>
      <p:grpSp>
        <p:nvGrpSpPr>
          <p:cNvPr id="4" name="Group 4"/>
          <p:cNvGrpSpPr/>
          <p:nvPr/>
        </p:nvGrpSpPr>
        <p:grpSpPr>
          <a:xfrm>
            <a:off x="14200731" y="8248928"/>
            <a:ext cx="1797987" cy="179798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id="6" name="TextBox 6"/>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Mengelola Memori</a:t>
              </a:r>
            </a:p>
          </p:txBody>
        </p:sp>
      </p:grpSp>
      <p:grpSp>
        <p:nvGrpSpPr>
          <p:cNvPr id="7" name="Group 7"/>
          <p:cNvGrpSpPr/>
          <p:nvPr/>
        </p:nvGrpSpPr>
        <p:grpSpPr>
          <a:xfrm>
            <a:off x="4563066" y="8031704"/>
            <a:ext cx="2130240" cy="213024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9" name="TextBox 9"/>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Mengelola Perangkat Keras</a:t>
              </a:r>
            </a:p>
          </p:txBody>
        </p:sp>
      </p:grpSp>
      <p:grpSp>
        <p:nvGrpSpPr>
          <p:cNvPr id="10" name="Group 10"/>
          <p:cNvGrpSpPr/>
          <p:nvPr/>
        </p:nvGrpSpPr>
        <p:grpSpPr>
          <a:xfrm>
            <a:off x="506893" y="1028700"/>
            <a:ext cx="5737787" cy="573778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2" name="TextBox 12"/>
            <p:cNvSpPr txBox="1"/>
            <p:nvPr/>
          </p:nvSpPr>
          <p:spPr>
            <a:xfrm>
              <a:off x="76200" y="142875"/>
              <a:ext cx="660400" cy="593725"/>
            </a:xfrm>
            <a:prstGeom prst="rect">
              <a:avLst/>
            </a:prstGeom>
          </p:spPr>
          <p:txBody>
            <a:bodyPr lIns="50800" tIns="50800" rIns="50800" bIns="50800" rtlCol="0" anchor="ctr"/>
            <a:lstStyle/>
            <a:p>
              <a:pPr algn="ctr">
                <a:lnSpc>
                  <a:spcPts val="4636"/>
                </a:lnSpc>
              </a:pPr>
              <a:r>
                <a:rPr lang="en-US" sz="4458">
                  <a:solidFill>
                    <a:srgbClr val="000000"/>
                  </a:solidFill>
                  <a:latin typeface="Adigiana Toybox"/>
                  <a:ea typeface="Adigiana Toybox"/>
                  <a:cs typeface="Adigiana Toybox"/>
                  <a:sym typeface="Adigiana Toybox"/>
                </a:rPr>
                <a:t>Menjalankan dan Menjadwalkan Program</a:t>
              </a:r>
            </a:p>
          </p:txBody>
        </p:sp>
      </p:grpSp>
      <p:grpSp>
        <p:nvGrpSpPr>
          <p:cNvPr id="13" name="Group 13"/>
          <p:cNvGrpSpPr/>
          <p:nvPr/>
        </p:nvGrpSpPr>
        <p:grpSpPr>
          <a:xfrm>
            <a:off x="506893" y="6403531"/>
            <a:ext cx="2215221" cy="22152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15" name="TextBox 15"/>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Mengatur File dan Penyimpanan</a:t>
              </a:r>
            </a:p>
          </p:txBody>
        </p:sp>
      </p:grpSp>
      <p:grpSp>
        <p:nvGrpSpPr>
          <p:cNvPr id="16" name="Group 16"/>
          <p:cNvGrpSpPr/>
          <p:nvPr/>
        </p:nvGrpSpPr>
        <p:grpSpPr>
          <a:xfrm>
            <a:off x="15881592" y="8031704"/>
            <a:ext cx="2232436" cy="22324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id="18" name="TextBox 18"/>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Menjaga Keamanan dan Akses</a:t>
              </a:r>
            </a:p>
          </p:txBody>
        </p:sp>
      </p:grpSp>
      <p:grpSp>
        <p:nvGrpSpPr>
          <p:cNvPr id="19" name="Group 19"/>
          <p:cNvGrpSpPr/>
          <p:nvPr/>
        </p:nvGrpSpPr>
        <p:grpSpPr>
          <a:xfrm>
            <a:off x="2061122" y="7657671"/>
            <a:ext cx="2629329" cy="262932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AFF"/>
            </a:solidFill>
          </p:spPr>
        </p:sp>
        <p:sp>
          <p:nvSpPr>
            <p:cNvPr id="21" name="TextBox 21"/>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Menangani Kesalahan dan Interupsi</a:t>
              </a:r>
            </a:p>
          </p:txBody>
        </p:sp>
      </p:grpSp>
      <p:grpSp>
        <p:nvGrpSpPr>
          <p:cNvPr id="22" name="Group 22"/>
          <p:cNvGrpSpPr/>
          <p:nvPr/>
        </p:nvGrpSpPr>
        <p:grpSpPr>
          <a:xfrm>
            <a:off x="16033132" y="5776836"/>
            <a:ext cx="2254868" cy="22548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7FF"/>
            </a:solidFill>
          </p:spPr>
        </p:sp>
        <p:sp>
          <p:nvSpPr>
            <p:cNvPr id="24" name="TextBox 24"/>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Mengatur Komunikasi Jaringan</a:t>
              </a:r>
            </a:p>
          </p:txBody>
        </p:sp>
      </p:grpSp>
      <p:grpSp>
        <p:nvGrpSpPr>
          <p:cNvPr id="25" name="Group 25"/>
          <p:cNvGrpSpPr/>
          <p:nvPr/>
        </p:nvGrpSpPr>
        <p:grpSpPr>
          <a:xfrm>
            <a:off x="6684065" y="-1502333"/>
            <a:ext cx="8064010" cy="8636155"/>
            <a:chOff x="0" y="0"/>
            <a:chExt cx="10752013" cy="11514873"/>
          </a:xfrm>
        </p:grpSpPr>
        <p:sp>
          <p:nvSpPr>
            <p:cNvPr id="26" name="Freeform 26"/>
            <p:cNvSpPr/>
            <p:nvPr/>
          </p:nvSpPr>
          <p:spPr>
            <a:xfrm>
              <a:off x="0" y="0"/>
              <a:ext cx="10752013" cy="11514873"/>
            </a:xfrm>
            <a:custGeom>
              <a:avLst/>
              <a:gdLst/>
              <a:ahLst/>
              <a:cxnLst/>
              <a:rect l="l" t="t" r="r" b="b"/>
              <a:pathLst>
                <a:path w="10752013" h="11514873">
                  <a:moveTo>
                    <a:pt x="0" y="0"/>
                  </a:moveTo>
                  <a:lnTo>
                    <a:pt x="10752013" y="0"/>
                  </a:lnTo>
                  <a:lnTo>
                    <a:pt x="10752013" y="11514873"/>
                  </a:lnTo>
                  <a:lnTo>
                    <a:pt x="0" y="11514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750532" y="5253099"/>
              <a:ext cx="9271689" cy="5632294"/>
            </a:xfrm>
            <a:prstGeom prst="rect">
              <a:avLst/>
            </a:prstGeom>
          </p:spPr>
          <p:txBody>
            <a:bodyPr lIns="0" tIns="0" rIns="0" bIns="0" rtlCol="0" anchor="t">
              <a:spAutoFit/>
            </a:bodyPr>
            <a:lstStyle/>
            <a:p>
              <a:pPr algn="just">
                <a:lnSpc>
                  <a:spcPts val="3730"/>
                </a:lnSpc>
                <a:spcBef>
                  <a:spcPct val="0"/>
                </a:spcBef>
              </a:pPr>
              <a:r>
                <a:rPr lang="en-US" sz="3587">
                  <a:solidFill>
                    <a:srgbClr val="000000"/>
                  </a:solidFill>
                  <a:latin typeface="Baloo"/>
                  <a:ea typeface="Baloo"/>
                  <a:cs typeface="Baloo"/>
                  <a:sym typeface="Baloo"/>
                </a:rPr>
                <a:t>Sistem operasi menentukan aplikasi mana yang dijalankan, berapa lama CPU bekerja untuk aplikasi tersebut, dan bagaimana mengatur proses-proses agar tidak saling mengganggu. Ini disebut dengan manajemen proses, termasuk penjadwalan multitasking.</a:t>
              </a:r>
            </a:p>
          </p:txBody>
        </p:sp>
      </p:grpSp>
      <p:sp>
        <p:nvSpPr>
          <p:cNvPr id="28" name="Freeform 28"/>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29" name="Freeform 29"/>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30" name="Freeform 30"/>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810671" y="318778"/>
            <a:ext cx="11749703" cy="9649443"/>
          </a:xfrm>
          <a:custGeom>
            <a:avLst/>
            <a:gdLst/>
            <a:ahLst/>
            <a:cxnLst/>
            <a:rect l="l" t="t" r="r" b="b"/>
            <a:pathLst>
              <a:path w="11749703" h="9649443">
                <a:moveTo>
                  <a:pt x="0" y="0"/>
                </a:moveTo>
                <a:lnTo>
                  <a:pt x="11749703" y="0"/>
                </a:lnTo>
                <a:lnTo>
                  <a:pt x="11749703" y="9649444"/>
                </a:lnTo>
                <a:lnTo>
                  <a:pt x="0" y="9649444"/>
                </a:lnTo>
                <a:lnTo>
                  <a:pt x="0" y="0"/>
                </a:lnTo>
                <a:close/>
              </a:path>
            </a:pathLst>
          </a:custGeom>
          <a:blipFill>
            <a:blip r:embed="rId3">
              <a:alphaModFix amt="44999"/>
            </a:blip>
            <a:stretch>
              <a:fillRect/>
            </a:stretch>
          </a:blipFill>
        </p:spPr>
      </p:sp>
      <p:grpSp>
        <p:nvGrpSpPr>
          <p:cNvPr id="4" name="Group 4"/>
          <p:cNvGrpSpPr/>
          <p:nvPr/>
        </p:nvGrpSpPr>
        <p:grpSpPr>
          <a:xfrm>
            <a:off x="5628186" y="8232829"/>
            <a:ext cx="1797987" cy="179798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id="6" name="TextBox 6"/>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Mengelola Memori</a:t>
              </a:r>
            </a:p>
          </p:txBody>
        </p:sp>
      </p:grpSp>
      <p:grpSp>
        <p:nvGrpSpPr>
          <p:cNvPr id="7" name="Group 7"/>
          <p:cNvGrpSpPr/>
          <p:nvPr/>
        </p:nvGrpSpPr>
        <p:grpSpPr>
          <a:xfrm>
            <a:off x="2728866" y="7228764"/>
            <a:ext cx="2899320" cy="289932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9" name="TextBox 9"/>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Mengelola Perangkat Keras</a:t>
              </a:r>
            </a:p>
          </p:txBody>
        </p:sp>
      </p:grpSp>
      <p:grpSp>
        <p:nvGrpSpPr>
          <p:cNvPr id="10" name="Group 10"/>
          <p:cNvGrpSpPr/>
          <p:nvPr/>
        </p:nvGrpSpPr>
        <p:grpSpPr>
          <a:xfrm>
            <a:off x="15184396" y="4281659"/>
            <a:ext cx="2759156" cy="27591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2" name="TextBox 12"/>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Menjalankan dan Menjadwalkan Program</a:t>
              </a:r>
            </a:p>
          </p:txBody>
        </p:sp>
      </p:grpSp>
      <p:grpSp>
        <p:nvGrpSpPr>
          <p:cNvPr id="13" name="Group 13"/>
          <p:cNvGrpSpPr/>
          <p:nvPr/>
        </p:nvGrpSpPr>
        <p:grpSpPr>
          <a:xfrm>
            <a:off x="1167196" y="1167922"/>
            <a:ext cx="5459343" cy="545934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15" name="TextBox 15"/>
            <p:cNvSpPr txBox="1"/>
            <p:nvPr/>
          </p:nvSpPr>
          <p:spPr>
            <a:xfrm>
              <a:off x="76200" y="142875"/>
              <a:ext cx="660400" cy="593725"/>
            </a:xfrm>
            <a:prstGeom prst="rect">
              <a:avLst/>
            </a:prstGeom>
          </p:spPr>
          <p:txBody>
            <a:bodyPr lIns="50800" tIns="50800" rIns="50800" bIns="50800" rtlCol="0" anchor="ctr"/>
            <a:lstStyle/>
            <a:p>
              <a:pPr algn="ctr">
                <a:lnSpc>
                  <a:spcPts val="4636"/>
                </a:lnSpc>
              </a:pPr>
              <a:r>
                <a:rPr lang="en-US" sz="4458">
                  <a:solidFill>
                    <a:srgbClr val="FFFFFF"/>
                  </a:solidFill>
                  <a:latin typeface="Adigiana Toybox"/>
                  <a:ea typeface="Adigiana Toybox"/>
                  <a:cs typeface="Adigiana Toybox"/>
                  <a:sym typeface="Adigiana Toybox"/>
                </a:rPr>
                <a:t>Mengatur File dan Penyimpanan</a:t>
              </a:r>
            </a:p>
          </p:txBody>
        </p:sp>
      </p:grpSp>
      <p:grpSp>
        <p:nvGrpSpPr>
          <p:cNvPr id="16" name="Group 16"/>
          <p:cNvGrpSpPr/>
          <p:nvPr/>
        </p:nvGrpSpPr>
        <p:grpSpPr>
          <a:xfrm>
            <a:off x="12797152" y="7798381"/>
            <a:ext cx="2232436" cy="22324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id="18" name="TextBox 18"/>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Menjaga Keamanan dan Akses</a:t>
              </a:r>
            </a:p>
          </p:txBody>
        </p:sp>
      </p:grpSp>
      <p:grpSp>
        <p:nvGrpSpPr>
          <p:cNvPr id="19" name="Group 19"/>
          <p:cNvGrpSpPr/>
          <p:nvPr/>
        </p:nvGrpSpPr>
        <p:grpSpPr>
          <a:xfrm>
            <a:off x="0" y="6150439"/>
            <a:ext cx="2981384" cy="298138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AFF"/>
            </a:solidFill>
          </p:spPr>
        </p:sp>
        <p:sp>
          <p:nvSpPr>
            <p:cNvPr id="21" name="TextBox 21"/>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Menangani Kesalahan dan Interupsi</a:t>
              </a:r>
            </a:p>
          </p:txBody>
        </p:sp>
      </p:grpSp>
      <p:grpSp>
        <p:nvGrpSpPr>
          <p:cNvPr id="22" name="Group 22"/>
          <p:cNvGrpSpPr/>
          <p:nvPr/>
        </p:nvGrpSpPr>
        <p:grpSpPr>
          <a:xfrm>
            <a:off x="15116172" y="7135214"/>
            <a:ext cx="2895603" cy="289560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7FF"/>
            </a:solidFill>
          </p:spPr>
        </p:sp>
        <p:sp>
          <p:nvSpPr>
            <p:cNvPr id="24" name="TextBox 24"/>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Mengatur Komunikasi Jaringan</a:t>
              </a:r>
            </a:p>
          </p:txBody>
        </p:sp>
      </p:grpSp>
      <p:grpSp>
        <p:nvGrpSpPr>
          <p:cNvPr id="25" name="Group 25"/>
          <p:cNvGrpSpPr/>
          <p:nvPr/>
        </p:nvGrpSpPr>
        <p:grpSpPr>
          <a:xfrm>
            <a:off x="6921864" y="-1023276"/>
            <a:ext cx="7172481" cy="7681372"/>
            <a:chOff x="0" y="0"/>
            <a:chExt cx="9563308" cy="10241830"/>
          </a:xfrm>
        </p:grpSpPr>
        <p:sp>
          <p:nvSpPr>
            <p:cNvPr id="26" name="Freeform 26"/>
            <p:cNvSpPr/>
            <p:nvPr/>
          </p:nvSpPr>
          <p:spPr>
            <a:xfrm>
              <a:off x="0" y="0"/>
              <a:ext cx="9563308" cy="10241830"/>
            </a:xfrm>
            <a:custGeom>
              <a:avLst/>
              <a:gdLst/>
              <a:ahLst/>
              <a:cxnLst/>
              <a:rect l="l" t="t" r="r" b="b"/>
              <a:pathLst>
                <a:path w="9563308" h="10241830">
                  <a:moveTo>
                    <a:pt x="0" y="0"/>
                  </a:moveTo>
                  <a:lnTo>
                    <a:pt x="9563308" y="0"/>
                  </a:lnTo>
                  <a:lnTo>
                    <a:pt x="9563308" y="10241830"/>
                  </a:lnTo>
                  <a:lnTo>
                    <a:pt x="0" y="10241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742759" y="4591064"/>
              <a:ext cx="8352090" cy="5011990"/>
            </a:xfrm>
            <a:prstGeom prst="rect">
              <a:avLst/>
            </a:prstGeom>
          </p:spPr>
          <p:txBody>
            <a:bodyPr lIns="0" tIns="0" rIns="0" bIns="0" rtlCol="0" anchor="t">
              <a:spAutoFit/>
            </a:bodyPr>
            <a:lstStyle/>
            <a:p>
              <a:pPr algn="just">
                <a:lnSpc>
                  <a:spcPts val="3730"/>
                </a:lnSpc>
                <a:spcBef>
                  <a:spcPct val="0"/>
                </a:spcBef>
              </a:pPr>
              <a:r>
                <a:rPr lang="en-US" sz="3587">
                  <a:solidFill>
                    <a:srgbClr val="000000"/>
                  </a:solidFill>
                  <a:latin typeface="Baloo"/>
                  <a:ea typeface="Baloo"/>
                  <a:cs typeface="Baloo"/>
                  <a:sym typeface="Baloo"/>
                </a:rPr>
                <a:t>Setiap kali kamu menyimpan, membuka, atau menghapus file, sistem operasi yang mengatur semua itu. Ia juga menyediakan sistem pengarsipan agar data bisa tersimpan rapi dan mudah dicari.</a:t>
              </a:r>
            </a:p>
          </p:txBody>
        </p:sp>
      </p:grpSp>
      <p:sp>
        <p:nvSpPr>
          <p:cNvPr id="28" name="Freeform 28"/>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29" name="Freeform 29"/>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30" name="Freeform 30"/>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810671" y="318778"/>
            <a:ext cx="11749703" cy="9649443"/>
          </a:xfrm>
          <a:custGeom>
            <a:avLst/>
            <a:gdLst/>
            <a:ahLst/>
            <a:cxnLst/>
            <a:rect l="l" t="t" r="r" b="b"/>
            <a:pathLst>
              <a:path w="11749703" h="9649443">
                <a:moveTo>
                  <a:pt x="0" y="0"/>
                </a:moveTo>
                <a:lnTo>
                  <a:pt x="11749703" y="0"/>
                </a:lnTo>
                <a:lnTo>
                  <a:pt x="11749703" y="9649444"/>
                </a:lnTo>
                <a:lnTo>
                  <a:pt x="0" y="9649444"/>
                </a:lnTo>
                <a:lnTo>
                  <a:pt x="0" y="0"/>
                </a:lnTo>
                <a:close/>
              </a:path>
            </a:pathLst>
          </a:custGeom>
          <a:blipFill>
            <a:blip r:embed="rId3">
              <a:alphaModFix amt="44999"/>
            </a:blip>
            <a:stretch>
              <a:fillRect/>
            </a:stretch>
          </a:blipFill>
        </p:spPr>
      </p:sp>
      <p:grpSp>
        <p:nvGrpSpPr>
          <p:cNvPr id="4" name="Group 4"/>
          <p:cNvGrpSpPr/>
          <p:nvPr/>
        </p:nvGrpSpPr>
        <p:grpSpPr>
          <a:xfrm>
            <a:off x="2273966" y="8191499"/>
            <a:ext cx="1797987" cy="179798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F5FE"/>
            </a:solidFill>
          </p:spPr>
        </p:sp>
        <p:sp>
          <p:nvSpPr>
            <p:cNvPr id="6" name="TextBox 6"/>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Mengelola Memori</a:t>
              </a:r>
            </a:p>
          </p:txBody>
        </p:sp>
      </p:grpSp>
      <p:grpSp>
        <p:nvGrpSpPr>
          <p:cNvPr id="7" name="Group 7"/>
          <p:cNvGrpSpPr/>
          <p:nvPr/>
        </p:nvGrpSpPr>
        <p:grpSpPr>
          <a:xfrm>
            <a:off x="415361" y="6652580"/>
            <a:ext cx="2126804" cy="212680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876"/>
            </a:solidFill>
          </p:spPr>
        </p:sp>
        <p:sp>
          <p:nvSpPr>
            <p:cNvPr id="9" name="TextBox 9"/>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Mengelola Perangkat Keras</a:t>
              </a:r>
            </a:p>
          </p:txBody>
        </p:sp>
      </p:grpSp>
      <p:grpSp>
        <p:nvGrpSpPr>
          <p:cNvPr id="10" name="Group 10"/>
          <p:cNvGrpSpPr/>
          <p:nvPr/>
        </p:nvGrpSpPr>
        <p:grpSpPr>
          <a:xfrm>
            <a:off x="15605372" y="6215522"/>
            <a:ext cx="2563862" cy="25638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DFF"/>
            </a:solidFill>
          </p:spPr>
        </p:sp>
        <p:sp>
          <p:nvSpPr>
            <p:cNvPr id="12" name="TextBox 12"/>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Menjalankan dan Menjadwalkan Program</a:t>
              </a:r>
            </a:p>
          </p:txBody>
        </p:sp>
      </p:grpSp>
      <p:grpSp>
        <p:nvGrpSpPr>
          <p:cNvPr id="13" name="Group 13"/>
          <p:cNvGrpSpPr/>
          <p:nvPr/>
        </p:nvGrpSpPr>
        <p:grpSpPr>
          <a:xfrm>
            <a:off x="15922094" y="3969844"/>
            <a:ext cx="2139967" cy="21399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44A1"/>
            </a:solidFill>
            <a:ln cap="sq">
              <a:noFill/>
              <a:prstDash val="sysDot"/>
              <a:miter/>
            </a:ln>
          </p:spPr>
        </p:sp>
        <p:sp>
          <p:nvSpPr>
            <p:cNvPr id="15" name="TextBox 15"/>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FFFFF"/>
                  </a:solidFill>
                  <a:latin typeface="Adigiana Toybox"/>
                  <a:ea typeface="Adigiana Toybox"/>
                  <a:cs typeface="Adigiana Toybox"/>
                  <a:sym typeface="Adigiana Toybox"/>
                </a:rPr>
                <a:t>Mengatur File dan Penyimpanan</a:t>
              </a:r>
            </a:p>
          </p:txBody>
        </p:sp>
      </p:grpSp>
      <p:grpSp>
        <p:nvGrpSpPr>
          <p:cNvPr id="16" name="Group 16"/>
          <p:cNvGrpSpPr/>
          <p:nvPr/>
        </p:nvGrpSpPr>
        <p:grpSpPr>
          <a:xfrm>
            <a:off x="4186253" y="7924858"/>
            <a:ext cx="2232436" cy="22324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84FF"/>
            </a:solidFill>
          </p:spPr>
        </p:sp>
        <p:sp>
          <p:nvSpPr>
            <p:cNvPr id="18" name="TextBox 18"/>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FEFEFE"/>
                  </a:solidFill>
                  <a:latin typeface="Adigiana Toybox"/>
                  <a:ea typeface="Adigiana Toybox"/>
                  <a:cs typeface="Adigiana Toybox"/>
                  <a:sym typeface="Adigiana Toybox"/>
                </a:rPr>
                <a:t>Menjaga Keamanan dan Akses</a:t>
              </a:r>
            </a:p>
          </p:txBody>
        </p:sp>
      </p:grpSp>
      <p:grpSp>
        <p:nvGrpSpPr>
          <p:cNvPr id="19" name="Group 19"/>
          <p:cNvGrpSpPr/>
          <p:nvPr/>
        </p:nvGrpSpPr>
        <p:grpSpPr>
          <a:xfrm>
            <a:off x="1238174" y="1925511"/>
            <a:ext cx="4933234" cy="49332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AFF"/>
            </a:solidFill>
          </p:spPr>
        </p:sp>
        <p:sp>
          <p:nvSpPr>
            <p:cNvPr id="21" name="TextBox 21"/>
            <p:cNvSpPr txBox="1"/>
            <p:nvPr/>
          </p:nvSpPr>
          <p:spPr>
            <a:xfrm>
              <a:off x="76200" y="142875"/>
              <a:ext cx="660400" cy="593725"/>
            </a:xfrm>
            <a:prstGeom prst="rect">
              <a:avLst/>
            </a:prstGeom>
          </p:spPr>
          <p:txBody>
            <a:bodyPr lIns="50800" tIns="50800" rIns="50800" bIns="50800" rtlCol="0" anchor="ctr"/>
            <a:lstStyle/>
            <a:p>
              <a:pPr algn="ctr">
                <a:lnSpc>
                  <a:spcPts val="4636"/>
                </a:lnSpc>
              </a:pPr>
              <a:r>
                <a:rPr lang="en-US" sz="4458">
                  <a:solidFill>
                    <a:srgbClr val="FEFEFE"/>
                  </a:solidFill>
                  <a:latin typeface="Adigiana Toybox"/>
                  <a:ea typeface="Adigiana Toybox"/>
                  <a:cs typeface="Adigiana Toybox"/>
                  <a:sym typeface="Adigiana Toybox"/>
                </a:rPr>
                <a:t>Menangani Kesalahan dan Interupsi</a:t>
              </a:r>
            </a:p>
          </p:txBody>
        </p:sp>
      </p:grpSp>
      <p:grpSp>
        <p:nvGrpSpPr>
          <p:cNvPr id="22" name="Group 22"/>
          <p:cNvGrpSpPr/>
          <p:nvPr/>
        </p:nvGrpSpPr>
        <p:grpSpPr>
          <a:xfrm>
            <a:off x="13894320" y="8023691"/>
            <a:ext cx="2133602" cy="213360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7FF"/>
            </a:solidFill>
          </p:spPr>
        </p:sp>
        <p:sp>
          <p:nvSpPr>
            <p:cNvPr id="24" name="TextBox 24"/>
            <p:cNvSpPr txBox="1"/>
            <p:nvPr/>
          </p:nvSpPr>
          <p:spPr>
            <a:xfrm>
              <a:off x="76200" y="123825"/>
              <a:ext cx="660400" cy="612775"/>
            </a:xfrm>
            <a:prstGeom prst="rect">
              <a:avLst/>
            </a:prstGeom>
          </p:spPr>
          <p:txBody>
            <a:bodyPr lIns="50800" tIns="50800" rIns="50800" bIns="50800" rtlCol="0" anchor="ctr"/>
            <a:lstStyle/>
            <a:p>
              <a:pPr algn="ctr">
                <a:lnSpc>
                  <a:spcPts val="2868"/>
                </a:lnSpc>
              </a:pPr>
              <a:r>
                <a:rPr lang="en-US" sz="2758">
                  <a:solidFill>
                    <a:srgbClr val="000000"/>
                  </a:solidFill>
                  <a:latin typeface="Adigiana Toybox"/>
                  <a:ea typeface="Adigiana Toybox"/>
                  <a:cs typeface="Adigiana Toybox"/>
                  <a:sym typeface="Adigiana Toybox"/>
                </a:rPr>
                <a:t>Mengatur Komunikasi Jaringan</a:t>
              </a:r>
            </a:p>
          </p:txBody>
        </p:sp>
      </p:grpSp>
      <p:grpSp>
        <p:nvGrpSpPr>
          <p:cNvPr id="25" name="Group 25"/>
          <p:cNvGrpSpPr/>
          <p:nvPr/>
        </p:nvGrpSpPr>
        <p:grpSpPr>
          <a:xfrm>
            <a:off x="6921864" y="-1023276"/>
            <a:ext cx="7172481" cy="7681372"/>
            <a:chOff x="0" y="0"/>
            <a:chExt cx="9563308" cy="10241830"/>
          </a:xfrm>
        </p:grpSpPr>
        <p:sp>
          <p:nvSpPr>
            <p:cNvPr id="26" name="Freeform 26"/>
            <p:cNvSpPr/>
            <p:nvPr/>
          </p:nvSpPr>
          <p:spPr>
            <a:xfrm>
              <a:off x="0" y="0"/>
              <a:ext cx="9563308" cy="10241830"/>
            </a:xfrm>
            <a:custGeom>
              <a:avLst/>
              <a:gdLst/>
              <a:ahLst/>
              <a:cxnLst/>
              <a:rect l="l" t="t" r="r" b="b"/>
              <a:pathLst>
                <a:path w="9563308" h="10241830">
                  <a:moveTo>
                    <a:pt x="0" y="0"/>
                  </a:moveTo>
                  <a:lnTo>
                    <a:pt x="9563308" y="0"/>
                  </a:lnTo>
                  <a:lnTo>
                    <a:pt x="9563308" y="10241830"/>
                  </a:lnTo>
                  <a:lnTo>
                    <a:pt x="0" y="10241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653859" y="4639741"/>
              <a:ext cx="8352090" cy="5011990"/>
            </a:xfrm>
            <a:prstGeom prst="rect">
              <a:avLst/>
            </a:prstGeom>
          </p:spPr>
          <p:txBody>
            <a:bodyPr lIns="0" tIns="0" rIns="0" bIns="0" rtlCol="0" anchor="t">
              <a:spAutoFit/>
            </a:bodyPr>
            <a:lstStyle/>
            <a:p>
              <a:pPr algn="just">
                <a:lnSpc>
                  <a:spcPts val="3730"/>
                </a:lnSpc>
                <a:spcBef>
                  <a:spcPct val="0"/>
                </a:spcBef>
              </a:pPr>
              <a:r>
                <a:rPr lang="en-US" sz="3587">
                  <a:solidFill>
                    <a:srgbClr val="000000"/>
                  </a:solidFill>
                  <a:latin typeface="Baloo"/>
                  <a:ea typeface="Baloo"/>
                  <a:cs typeface="Baloo"/>
                  <a:sym typeface="Baloo"/>
                </a:rPr>
                <a:t>Ketika terjadi kesalahan, seperti perangkat tidak terdeteksi atau program berhenti tiba-tiba, sistem operasi mendeteksi dan menanganinya tanpa mengganggu sistem secara keseluruhan.</a:t>
              </a:r>
            </a:p>
          </p:txBody>
        </p:sp>
      </p:grpSp>
      <p:sp>
        <p:nvSpPr>
          <p:cNvPr id="28" name="Freeform 28"/>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29" name="Freeform 29"/>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30" name="Freeform 30"/>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317509" y="-337885"/>
            <a:ext cx="4313283" cy="4373418"/>
          </a:xfrm>
          <a:custGeom>
            <a:avLst/>
            <a:gdLst/>
            <a:ahLst/>
            <a:cxnLst/>
            <a:rect l="l" t="t" r="r" b="b"/>
            <a:pathLst>
              <a:path w="4313283" h="4373418">
                <a:moveTo>
                  <a:pt x="0" y="0"/>
                </a:moveTo>
                <a:lnTo>
                  <a:pt x="4313283" y="0"/>
                </a:lnTo>
                <a:lnTo>
                  <a:pt x="4313283" y="4373418"/>
                </a:lnTo>
                <a:lnTo>
                  <a:pt x="0" y="4373418"/>
                </a:lnTo>
                <a:lnTo>
                  <a:pt x="0" y="0"/>
                </a:lnTo>
                <a:close/>
              </a:path>
            </a:pathLst>
          </a:custGeom>
          <a:blipFill>
            <a:blip r:embed="rId3">
              <a:alphaModFix amt="71000"/>
            </a:blip>
            <a:stretch>
              <a:fillRect/>
            </a:stretch>
          </a:blipFill>
        </p:spPr>
      </p:sp>
      <p:grpSp>
        <p:nvGrpSpPr>
          <p:cNvPr id="4" name="Group 4"/>
          <p:cNvGrpSpPr/>
          <p:nvPr/>
        </p:nvGrpSpPr>
        <p:grpSpPr>
          <a:xfrm>
            <a:off x="5852426" y="2919859"/>
            <a:ext cx="11621724" cy="1464829"/>
            <a:chOff x="0" y="0"/>
            <a:chExt cx="3060866" cy="385799"/>
          </a:xfrm>
        </p:grpSpPr>
        <p:sp>
          <p:nvSpPr>
            <p:cNvPr id="5" name="Freeform 5"/>
            <p:cNvSpPr/>
            <p:nvPr/>
          </p:nvSpPr>
          <p:spPr>
            <a:xfrm>
              <a:off x="0" y="0"/>
              <a:ext cx="3060866" cy="385799"/>
            </a:xfrm>
            <a:custGeom>
              <a:avLst/>
              <a:gdLst/>
              <a:ahLst/>
              <a:cxnLst/>
              <a:rect l="l" t="t" r="r" b="b"/>
              <a:pathLst>
                <a:path w="3060866" h="385799">
                  <a:moveTo>
                    <a:pt x="0" y="0"/>
                  </a:moveTo>
                  <a:lnTo>
                    <a:pt x="3060866" y="0"/>
                  </a:lnTo>
                  <a:lnTo>
                    <a:pt x="3060866" y="385799"/>
                  </a:lnTo>
                  <a:lnTo>
                    <a:pt x="0" y="385799"/>
                  </a:lnTo>
                  <a:close/>
                </a:path>
              </a:pathLst>
            </a:custGeom>
            <a:solidFill>
              <a:srgbClr val="2B59C3">
                <a:alpha val="71765"/>
              </a:srgbClr>
            </a:solidFill>
          </p:spPr>
        </p:sp>
        <p:sp>
          <p:nvSpPr>
            <p:cNvPr id="6" name="TextBox 6"/>
            <p:cNvSpPr txBox="1"/>
            <p:nvPr/>
          </p:nvSpPr>
          <p:spPr>
            <a:xfrm>
              <a:off x="0" y="28575"/>
              <a:ext cx="3060866" cy="357224"/>
            </a:xfrm>
            <a:prstGeom prst="rect">
              <a:avLst/>
            </a:prstGeom>
          </p:spPr>
          <p:txBody>
            <a:bodyPr lIns="50800" tIns="50800" rIns="50800" bIns="50800" rtlCol="0" anchor="ctr"/>
            <a:lstStyle/>
            <a:p>
              <a:pPr algn="ctr">
                <a:lnSpc>
                  <a:spcPts val="2661"/>
                </a:lnSpc>
              </a:pPr>
              <a:endParaRPr/>
            </a:p>
          </p:txBody>
        </p:sp>
      </p:grpSp>
      <p:sp>
        <p:nvSpPr>
          <p:cNvPr id="7" name="Freeform 7"/>
          <p:cNvSpPr/>
          <p:nvPr/>
        </p:nvSpPr>
        <p:spPr>
          <a:xfrm>
            <a:off x="-1342792" y="6251467"/>
            <a:ext cx="4313283" cy="4373418"/>
          </a:xfrm>
          <a:custGeom>
            <a:avLst/>
            <a:gdLst/>
            <a:ahLst/>
            <a:cxnLst/>
            <a:rect l="l" t="t" r="r" b="b"/>
            <a:pathLst>
              <a:path w="4313283" h="4373418">
                <a:moveTo>
                  <a:pt x="0" y="0"/>
                </a:moveTo>
                <a:lnTo>
                  <a:pt x="4313283" y="0"/>
                </a:lnTo>
                <a:lnTo>
                  <a:pt x="4313283" y="4373418"/>
                </a:lnTo>
                <a:lnTo>
                  <a:pt x="0" y="4373418"/>
                </a:lnTo>
                <a:lnTo>
                  <a:pt x="0" y="0"/>
                </a:lnTo>
                <a:close/>
              </a:path>
            </a:pathLst>
          </a:custGeom>
          <a:blipFill>
            <a:blip r:embed="rId3">
              <a:alphaModFix amt="71000"/>
            </a:blip>
            <a:stretch>
              <a:fillRect/>
            </a:stretch>
          </a:blipFill>
        </p:spPr>
      </p:sp>
      <p:sp>
        <p:nvSpPr>
          <p:cNvPr id="8" name="TextBox 8"/>
          <p:cNvSpPr txBox="1"/>
          <p:nvPr/>
        </p:nvSpPr>
        <p:spPr>
          <a:xfrm>
            <a:off x="6154286" y="3217588"/>
            <a:ext cx="11069905" cy="907471"/>
          </a:xfrm>
          <a:prstGeom prst="rect">
            <a:avLst/>
          </a:prstGeom>
        </p:spPr>
        <p:txBody>
          <a:bodyPr lIns="0" tIns="0" rIns="0" bIns="0" rtlCol="0" anchor="t">
            <a:spAutoFit/>
          </a:bodyPr>
          <a:lstStyle/>
          <a:p>
            <a:pPr algn="l">
              <a:lnSpc>
                <a:spcPts val="6470"/>
              </a:lnSpc>
              <a:spcBef>
                <a:spcPct val="0"/>
              </a:spcBef>
            </a:pPr>
            <a:r>
              <a:rPr lang="en-US" sz="6221" b="1">
                <a:solidFill>
                  <a:srgbClr val="F0F7FE"/>
                </a:solidFill>
                <a:latin typeface="Poppins Bold"/>
                <a:ea typeface="Poppins Bold"/>
                <a:cs typeface="Poppins Bold"/>
                <a:sym typeface="Poppins Bold"/>
              </a:rPr>
              <a:t>APA ITU SISTEM KOMPUTER?</a:t>
            </a:r>
          </a:p>
        </p:txBody>
      </p:sp>
      <p:sp>
        <p:nvSpPr>
          <p:cNvPr id="9" name="TextBox 9"/>
          <p:cNvSpPr txBox="1"/>
          <p:nvPr/>
        </p:nvSpPr>
        <p:spPr>
          <a:xfrm>
            <a:off x="6293237" y="4757439"/>
            <a:ext cx="10930954" cy="2532993"/>
          </a:xfrm>
          <a:prstGeom prst="rect">
            <a:avLst/>
          </a:prstGeom>
        </p:spPr>
        <p:txBody>
          <a:bodyPr lIns="0" tIns="0" rIns="0" bIns="0" rtlCol="0" anchor="t">
            <a:spAutoFit/>
          </a:bodyPr>
          <a:lstStyle/>
          <a:p>
            <a:pPr algn="just">
              <a:lnSpc>
                <a:spcPts val="3304"/>
              </a:lnSpc>
            </a:pPr>
            <a:r>
              <a:rPr lang="en-US" sz="2708" b="1">
                <a:solidFill>
                  <a:srgbClr val="063050"/>
                </a:solidFill>
                <a:latin typeface="Poppins Medium"/>
                <a:ea typeface="Poppins Medium"/>
                <a:cs typeface="Poppins Medium"/>
                <a:sym typeface="Poppins Medium"/>
              </a:rPr>
              <a:t>Komputer adalah peralatan elektronik yang menerima masukan data, mengolah data, dan memberikan keluaran berupa informasi (teks, gambar, suara, video). Sistem komputer terdiri dari tiga komponen utama: perangkat keras, perangkat lunak, dan pengguna, yang saling berinteraksi untuk menjalankan fungsi komputer secara menyeluruh.</a:t>
            </a:r>
          </a:p>
        </p:txBody>
      </p:sp>
      <p:sp>
        <p:nvSpPr>
          <p:cNvPr id="10" name="Freeform 10"/>
          <p:cNvSpPr/>
          <p:nvPr/>
        </p:nvSpPr>
        <p:spPr>
          <a:xfrm flipH="1" flipV="1">
            <a:off x="14022615" y="9178179"/>
            <a:ext cx="6775868" cy="4114800"/>
          </a:xfrm>
          <a:custGeom>
            <a:avLst/>
            <a:gdLst/>
            <a:ahLst/>
            <a:cxnLst/>
            <a:rect l="l" t="t" r="r" b="b"/>
            <a:pathLst>
              <a:path w="6775868" h="4114800">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9948" y="2977009"/>
            <a:ext cx="5581087" cy="4485799"/>
          </a:xfrm>
          <a:custGeom>
            <a:avLst/>
            <a:gdLst/>
            <a:ahLst/>
            <a:cxnLst/>
            <a:rect l="l" t="t" r="r" b="b"/>
            <a:pathLst>
              <a:path w="5581087" h="4485799">
                <a:moveTo>
                  <a:pt x="0" y="0"/>
                </a:moveTo>
                <a:lnTo>
                  <a:pt x="5581087" y="0"/>
                </a:lnTo>
                <a:lnTo>
                  <a:pt x="5581087" y="4485799"/>
                </a:lnTo>
                <a:lnTo>
                  <a:pt x="0" y="4485799"/>
                </a:lnTo>
                <a:lnTo>
                  <a:pt x="0" y="0"/>
                </a:lnTo>
                <a:close/>
              </a:path>
            </a:pathLst>
          </a:custGeom>
          <a:blipFill>
            <a:blip r:embed="rId6"/>
            <a:stretch>
              <a:fillRect/>
            </a:stretch>
          </a:blipFill>
        </p:spPr>
      </p:sp>
      <p:sp>
        <p:nvSpPr>
          <p:cNvPr id="12" name="Freeform 12"/>
          <p:cNvSpPr/>
          <p:nvPr/>
        </p:nvSpPr>
        <p:spPr>
          <a:xfrm>
            <a:off x="408333" y="368173"/>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7"/>
            <a:stretch>
              <a:fillRect/>
            </a:stretch>
          </a:blipFill>
        </p:spPr>
      </p:sp>
      <p:sp>
        <p:nvSpPr>
          <p:cNvPr id="13" name="Freeform 13"/>
          <p:cNvSpPr/>
          <p:nvPr/>
        </p:nvSpPr>
        <p:spPr>
          <a:xfrm>
            <a:off x="2664202" y="536686"/>
            <a:ext cx="3051241" cy="754713"/>
          </a:xfrm>
          <a:custGeom>
            <a:avLst/>
            <a:gdLst/>
            <a:ahLst/>
            <a:cxnLst/>
            <a:rect l="l" t="t" r="r" b="b"/>
            <a:pathLst>
              <a:path w="3051241" h="754713">
                <a:moveTo>
                  <a:pt x="0" y="0"/>
                </a:moveTo>
                <a:lnTo>
                  <a:pt x="3051241" y="0"/>
                </a:lnTo>
                <a:lnTo>
                  <a:pt x="3051241" y="754714"/>
                </a:lnTo>
                <a:lnTo>
                  <a:pt x="0" y="754714"/>
                </a:lnTo>
                <a:lnTo>
                  <a:pt x="0" y="0"/>
                </a:lnTo>
                <a:close/>
              </a:path>
            </a:pathLst>
          </a:custGeom>
          <a:blipFill>
            <a:blip r:embed="rId8"/>
            <a:stretch>
              <a:fillRect l="-7879" t="-46569" r="-8748" b="-35436"/>
            </a:stretch>
          </a:blipFill>
        </p:spPr>
      </p:sp>
      <p:sp>
        <p:nvSpPr>
          <p:cNvPr id="14" name="Freeform 14"/>
          <p:cNvSpPr/>
          <p:nvPr/>
        </p:nvSpPr>
        <p:spPr>
          <a:xfrm>
            <a:off x="1493892" y="368173"/>
            <a:ext cx="1085229" cy="1091740"/>
          </a:xfrm>
          <a:custGeom>
            <a:avLst/>
            <a:gdLst/>
            <a:ahLst/>
            <a:cxnLst/>
            <a:rect l="l" t="t" r="r" b="b"/>
            <a:pathLst>
              <a:path w="1085229" h="1091740">
                <a:moveTo>
                  <a:pt x="0" y="0"/>
                </a:moveTo>
                <a:lnTo>
                  <a:pt x="1085229" y="0"/>
                </a:lnTo>
                <a:lnTo>
                  <a:pt x="1085229" y="1091740"/>
                </a:lnTo>
                <a:lnTo>
                  <a:pt x="0" y="1091740"/>
                </a:lnTo>
                <a:lnTo>
                  <a:pt x="0" y="0"/>
                </a:lnTo>
                <a:close/>
              </a:path>
            </a:pathLst>
          </a:custGeom>
          <a:blipFill>
            <a:blip r:embed="rId9"/>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7966697" y="4622171"/>
            <a:ext cx="357065" cy="357065"/>
            <a:chOff x="0" y="0"/>
            <a:chExt cx="94042" cy="94042"/>
          </a:xfrm>
        </p:grpSpPr>
        <p:sp>
          <p:nvSpPr>
            <p:cNvPr id="4" name="Freeform 4"/>
            <p:cNvSpPr/>
            <p:nvPr/>
          </p:nvSpPr>
          <p:spPr>
            <a:xfrm>
              <a:off x="0" y="0"/>
              <a:ext cx="94042" cy="94042"/>
            </a:xfrm>
            <a:custGeom>
              <a:avLst/>
              <a:gdLst/>
              <a:ahLst/>
              <a:cxnLst/>
              <a:rect l="l" t="t" r="r" b="b"/>
              <a:pathLst>
                <a:path w="94042" h="94042">
                  <a:moveTo>
                    <a:pt x="0" y="0"/>
                  </a:moveTo>
                  <a:lnTo>
                    <a:pt x="94042" y="0"/>
                  </a:lnTo>
                  <a:lnTo>
                    <a:pt x="94042" y="94042"/>
                  </a:lnTo>
                  <a:lnTo>
                    <a:pt x="0" y="94042"/>
                  </a:lnTo>
                  <a:close/>
                </a:path>
              </a:pathLst>
            </a:custGeom>
            <a:solidFill>
              <a:srgbClr val="4F9FF5"/>
            </a:solidFill>
          </p:spPr>
        </p:sp>
        <p:sp>
          <p:nvSpPr>
            <p:cNvPr id="5" name="TextBox 5"/>
            <p:cNvSpPr txBox="1"/>
            <p:nvPr/>
          </p:nvSpPr>
          <p:spPr>
            <a:xfrm>
              <a:off x="0" y="28575"/>
              <a:ext cx="94042" cy="65467"/>
            </a:xfrm>
            <a:prstGeom prst="rect">
              <a:avLst/>
            </a:prstGeom>
          </p:spPr>
          <p:txBody>
            <a:bodyPr lIns="50800" tIns="50800" rIns="50800" bIns="50800" rtlCol="0" anchor="ctr"/>
            <a:lstStyle/>
            <a:p>
              <a:pPr algn="ctr">
                <a:lnSpc>
                  <a:spcPts val="2661"/>
                </a:lnSpc>
              </a:pPr>
              <a:endParaRPr/>
            </a:p>
          </p:txBody>
        </p:sp>
      </p:grpSp>
      <p:grpSp>
        <p:nvGrpSpPr>
          <p:cNvPr id="6" name="Group 6"/>
          <p:cNvGrpSpPr/>
          <p:nvPr/>
        </p:nvGrpSpPr>
        <p:grpSpPr>
          <a:xfrm>
            <a:off x="7966697" y="6731923"/>
            <a:ext cx="357065" cy="357065"/>
            <a:chOff x="0" y="0"/>
            <a:chExt cx="94042" cy="94042"/>
          </a:xfrm>
        </p:grpSpPr>
        <p:sp>
          <p:nvSpPr>
            <p:cNvPr id="7" name="Freeform 7"/>
            <p:cNvSpPr/>
            <p:nvPr/>
          </p:nvSpPr>
          <p:spPr>
            <a:xfrm>
              <a:off x="0" y="0"/>
              <a:ext cx="94042" cy="94042"/>
            </a:xfrm>
            <a:custGeom>
              <a:avLst/>
              <a:gdLst/>
              <a:ahLst/>
              <a:cxnLst/>
              <a:rect l="l" t="t" r="r" b="b"/>
              <a:pathLst>
                <a:path w="94042" h="94042">
                  <a:moveTo>
                    <a:pt x="0" y="0"/>
                  </a:moveTo>
                  <a:lnTo>
                    <a:pt x="94042" y="0"/>
                  </a:lnTo>
                  <a:lnTo>
                    <a:pt x="94042" y="94042"/>
                  </a:lnTo>
                  <a:lnTo>
                    <a:pt x="0" y="94042"/>
                  </a:lnTo>
                  <a:close/>
                </a:path>
              </a:pathLst>
            </a:custGeom>
            <a:solidFill>
              <a:srgbClr val="4F9FF5"/>
            </a:solidFill>
          </p:spPr>
        </p:sp>
        <p:sp>
          <p:nvSpPr>
            <p:cNvPr id="8" name="TextBox 8"/>
            <p:cNvSpPr txBox="1"/>
            <p:nvPr/>
          </p:nvSpPr>
          <p:spPr>
            <a:xfrm>
              <a:off x="0" y="28575"/>
              <a:ext cx="94042" cy="65467"/>
            </a:xfrm>
            <a:prstGeom prst="rect">
              <a:avLst/>
            </a:prstGeom>
          </p:spPr>
          <p:txBody>
            <a:bodyPr lIns="50800" tIns="50800" rIns="50800" bIns="50800" rtlCol="0" anchor="ctr"/>
            <a:lstStyle/>
            <a:p>
              <a:pPr algn="ctr">
                <a:lnSpc>
                  <a:spcPts val="2661"/>
                </a:lnSpc>
              </a:pPr>
              <a:endParaRPr/>
            </a:p>
          </p:txBody>
        </p:sp>
      </p:grpSp>
      <p:sp>
        <p:nvSpPr>
          <p:cNvPr id="9" name="Freeform 9"/>
          <p:cNvSpPr/>
          <p:nvPr/>
        </p:nvSpPr>
        <p:spPr>
          <a:xfrm flipH="1">
            <a:off x="4608742" y="3631478"/>
            <a:ext cx="3056450" cy="1533782"/>
          </a:xfrm>
          <a:custGeom>
            <a:avLst/>
            <a:gdLst/>
            <a:ahLst/>
            <a:cxnLst/>
            <a:rect l="l" t="t" r="r" b="b"/>
            <a:pathLst>
              <a:path w="3056450" h="1533782">
                <a:moveTo>
                  <a:pt x="3056450" y="0"/>
                </a:moveTo>
                <a:lnTo>
                  <a:pt x="0" y="0"/>
                </a:lnTo>
                <a:lnTo>
                  <a:pt x="0" y="1533782"/>
                </a:lnTo>
                <a:lnTo>
                  <a:pt x="3056450" y="1533782"/>
                </a:lnTo>
                <a:lnTo>
                  <a:pt x="305645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flipH="1">
            <a:off x="1758816" y="2214070"/>
            <a:ext cx="4841307" cy="7044230"/>
          </a:xfrm>
          <a:custGeom>
            <a:avLst/>
            <a:gdLst/>
            <a:ahLst/>
            <a:cxnLst/>
            <a:rect l="l" t="t" r="r" b="b"/>
            <a:pathLst>
              <a:path w="4841307" h="7044230">
                <a:moveTo>
                  <a:pt x="4841307" y="0"/>
                </a:moveTo>
                <a:lnTo>
                  <a:pt x="0" y="0"/>
                </a:lnTo>
                <a:lnTo>
                  <a:pt x="0" y="7044230"/>
                </a:lnTo>
                <a:lnTo>
                  <a:pt x="4841307" y="7044230"/>
                </a:lnTo>
                <a:lnTo>
                  <a:pt x="4841307"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892015" y="343229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7">
              <a:alphaModFix amt="71000"/>
            </a:blip>
            <a:stretch>
              <a:fillRect/>
            </a:stretch>
          </a:blipFill>
        </p:spPr>
      </p:sp>
      <p:sp>
        <p:nvSpPr>
          <p:cNvPr id="12" name="TextBox 12"/>
          <p:cNvSpPr txBox="1"/>
          <p:nvPr/>
        </p:nvSpPr>
        <p:spPr>
          <a:xfrm>
            <a:off x="7966697" y="2743478"/>
            <a:ext cx="6483384" cy="907471"/>
          </a:xfrm>
          <a:prstGeom prst="rect">
            <a:avLst/>
          </a:prstGeom>
        </p:spPr>
        <p:txBody>
          <a:bodyPr lIns="0" tIns="0" rIns="0" bIns="0" rtlCol="0" anchor="t">
            <a:spAutoFit/>
          </a:bodyPr>
          <a:lstStyle/>
          <a:p>
            <a:pPr algn="l">
              <a:lnSpc>
                <a:spcPts val="6470"/>
              </a:lnSpc>
              <a:spcBef>
                <a:spcPct val="0"/>
              </a:spcBef>
            </a:pPr>
            <a:r>
              <a:rPr lang="en-US" sz="6221" b="1">
                <a:solidFill>
                  <a:srgbClr val="063050"/>
                </a:solidFill>
                <a:latin typeface="Poppins Bold"/>
                <a:ea typeface="Poppins Bold"/>
                <a:cs typeface="Poppins Bold"/>
                <a:sym typeface="Poppins Bold"/>
              </a:rPr>
              <a:t>KESIMPULAN</a:t>
            </a:r>
          </a:p>
        </p:txBody>
      </p:sp>
      <p:sp>
        <p:nvSpPr>
          <p:cNvPr id="13" name="TextBox 13"/>
          <p:cNvSpPr txBox="1"/>
          <p:nvPr/>
        </p:nvSpPr>
        <p:spPr>
          <a:xfrm>
            <a:off x="8832402" y="4341219"/>
            <a:ext cx="7525307" cy="1785744"/>
          </a:xfrm>
          <a:prstGeom prst="rect">
            <a:avLst/>
          </a:prstGeom>
        </p:spPr>
        <p:txBody>
          <a:bodyPr lIns="0" tIns="0" rIns="0" bIns="0" rtlCol="0" anchor="t">
            <a:spAutoFit/>
          </a:bodyPr>
          <a:lstStyle/>
          <a:p>
            <a:pPr algn="just">
              <a:lnSpc>
                <a:spcPts val="2380"/>
              </a:lnSpc>
            </a:pPr>
            <a:r>
              <a:rPr lang="en-US" sz="1951" b="1">
                <a:solidFill>
                  <a:srgbClr val="063050"/>
                </a:solidFill>
                <a:latin typeface="Poppins Medium"/>
                <a:ea typeface="Poppins Medium"/>
                <a:cs typeface="Poppins Medium"/>
                <a:sym typeface="Poppins Medium"/>
              </a:rPr>
              <a:t>Sistem komputer adalah sebuah ekosistem yang saling terhubung. Tidak ada satu komponen pun yang bisa berdiri sendiri. Perangkat keras membutuhkan software agar bisa berfungsi, software membutuhkan perangkat keras sebagai media kerja, dan semuanya memerlukan pengguna agar bisa dijalankan sesuai tujuan. </a:t>
            </a:r>
          </a:p>
        </p:txBody>
      </p:sp>
      <p:sp>
        <p:nvSpPr>
          <p:cNvPr id="14" name="TextBox 14"/>
          <p:cNvSpPr txBox="1"/>
          <p:nvPr/>
        </p:nvSpPr>
        <p:spPr>
          <a:xfrm>
            <a:off x="8832402" y="6450971"/>
            <a:ext cx="7525307" cy="1785744"/>
          </a:xfrm>
          <a:prstGeom prst="rect">
            <a:avLst/>
          </a:prstGeom>
        </p:spPr>
        <p:txBody>
          <a:bodyPr lIns="0" tIns="0" rIns="0" bIns="0" rtlCol="0" anchor="t">
            <a:spAutoFit/>
          </a:bodyPr>
          <a:lstStyle/>
          <a:p>
            <a:pPr algn="just">
              <a:lnSpc>
                <a:spcPts val="2380"/>
              </a:lnSpc>
            </a:pPr>
            <a:r>
              <a:rPr lang="en-US" sz="1951" b="1">
                <a:solidFill>
                  <a:srgbClr val="063050"/>
                </a:solidFill>
                <a:latin typeface="Poppins Medium"/>
                <a:ea typeface="Poppins Medium"/>
                <a:cs typeface="Poppins Medium"/>
                <a:sym typeface="Poppins Medium"/>
              </a:rPr>
              <a:t>Sistem operasi menjadi jembatan utama yang memungkinkan semua komponen bekerja secara harmonis. Dengan memahami sistem komputer, kita tidak hanya tahu cara menggunakan komputer, tapi juga memahami bagaimana teknologi itu bekerja untuk mendukung kehidupan sehari-hari.</a:t>
            </a:r>
          </a:p>
        </p:txBody>
      </p:sp>
      <p:sp>
        <p:nvSpPr>
          <p:cNvPr id="15" name="Freeform 15"/>
          <p:cNvSpPr/>
          <p:nvPr/>
        </p:nvSpPr>
        <p:spPr>
          <a:xfrm flipH="1">
            <a:off x="-395834" y="6322096"/>
            <a:ext cx="3056450" cy="1533782"/>
          </a:xfrm>
          <a:custGeom>
            <a:avLst/>
            <a:gdLst/>
            <a:ahLst/>
            <a:cxnLst/>
            <a:rect l="l" t="t" r="r" b="b"/>
            <a:pathLst>
              <a:path w="3056450" h="1533782">
                <a:moveTo>
                  <a:pt x="3056450" y="0"/>
                </a:moveTo>
                <a:lnTo>
                  <a:pt x="0" y="0"/>
                </a:lnTo>
                <a:lnTo>
                  <a:pt x="0" y="1533782"/>
                </a:lnTo>
                <a:lnTo>
                  <a:pt x="3056450" y="1533782"/>
                </a:lnTo>
                <a:lnTo>
                  <a:pt x="305645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6504475" y="-263831"/>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7">
              <a:alphaModFix amt="71000"/>
            </a:blip>
            <a:stretch>
              <a:fillRect/>
            </a:stretch>
          </a:blipFill>
        </p:spPr>
      </p:sp>
      <p:sp>
        <p:nvSpPr>
          <p:cNvPr id="17" name="Freeform 17"/>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8"/>
            <a:stretch>
              <a:fillRect/>
            </a:stretch>
          </a:blipFill>
        </p:spPr>
      </p:sp>
      <p:sp>
        <p:nvSpPr>
          <p:cNvPr id="18" name="Freeform 18"/>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9"/>
            <a:stretch>
              <a:fillRect l="-7879" t="-46569" r="-8748" b="-35436"/>
            </a:stretch>
          </a:blipFill>
        </p:spPr>
      </p:sp>
      <p:sp>
        <p:nvSpPr>
          <p:cNvPr id="19" name="Freeform 19"/>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10"/>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325529" y="2929929"/>
            <a:ext cx="18939059" cy="4427141"/>
            <a:chOff x="0" y="0"/>
            <a:chExt cx="4988065" cy="1165996"/>
          </a:xfrm>
        </p:grpSpPr>
        <p:sp>
          <p:nvSpPr>
            <p:cNvPr id="4" name="Freeform 4"/>
            <p:cNvSpPr/>
            <p:nvPr/>
          </p:nvSpPr>
          <p:spPr>
            <a:xfrm>
              <a:off x="0" y="0"/>
              <a:ext cx="4988065" cy="1165996"/>
            </a:xfrm>
            <a:custGeom>
              <a:avLst/>
              <a:gdLst/>
              <a:ahLst/>
              <a:cxnLst/>
              <a:rect l="l" t="t" r="r" b="b"/>
              <a:pathLst>
                <a:path w="4988065" h="1165996">
                  <a:moveTo>
                    <a:pt x="0" y="0"/>
                  </a:moveTo>
                  <a:lnTo>
                    <a:pt x="4988065" y="0"/>
                  </a:lnTo>
                  <a:lnTo>
                    <a:pt x="4988065" y="1165996"/>
                  </a:lnTo>
                  <a:lnTo>
                    <a:pt x="0" y="1165996"/>
                  </a:lnTo>
                  <a:close/>
                </a:path>
              </a:pathLst>
            </a:custGeom>
            <a:solidFill>
              <a:srgbClr val="2B59C3">
                <a:alpha val="71765"/>
              </a:srgbClr>
            </a:solidFill>
          </p:spPr>
        </p:sp>
        <p:sp>
          <p:nvSpPr>
            <p:cNvPr id="5" name="TextBox 5"/>
            <p:cNvSpPr txBox="1"/>
            <p:nvPr/>
          </p:nvSpPr>
          <p:spPr>
            <a:xfrm>
              <a:off x="0" y="28575"/>
              <a:ext cx="4988065" cy="1137421"/>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0" y="1588548"/>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3">
              <a:alphaModFix amt="71000"/>
            </a:blip>
            <a:stretch>
              <a:fillRect/>
            </a:stretch>
          </a:blipFill>
        </p:spPr>
      </p:sp>
      <p:sp>
        <p:nvSpPr>
          <p:cNvPr id="7" name="Freeform 7"/>
          <p:cNvSpPr/>
          <p:nvPr/>
        </p:nvSpPr>
        <p:spPr>
          <a:xfrm>
            <a:off x="16543611" y="3404967"/>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3">
              <a:alphaModFix amt="71000"/>
            </a:blip>
            <a:stretch>
              <a:fillRect/>
            </a:stretch>
          </a:blipFill>
        </p:spPr>
      </p:sp>
      <p:sp>
        <p:nvSpPr>
          <p:cNvPr id="8" name="TextBox 8"/>
          <p:cNvSpPr txBox="1"/>
          <p:nvPr/>
        </p:nvSpPr>
        <p:spPr>
          <a:xfrm>
            <a:off x="596531" y="4150049"/>
            <a:ext cx="14251597" cy="2072628"/>
          </a:xfrm>
          <a:prstGeom prst="rect">
            <a:avLst/>
          </a:prstGeom>
        </p:spPr>
        <p:txBody>
          <a:bodyPr lIns="0" tIns="0" rIns="0" bIns="0" rtlCol="0" anchor="t">
            <a:spAutoFit/>
          </a:bodyPr>
          <a:lstStyle/>
          <a:p>
            <a:pPr algn="l">
              <a:lnSpc>
                <a:spcPts val="14794"/>
              </a:lnSpc>
              <a:spcBef>
                <a:spcPct val="0"/>
              </a:spcBef>
            </a:pPr>
            <a:r>
              <a:rPr lang="en-US" sz="14225" b="1">
                <a:solidFill>
                  <a:srgbClr val="F4F4F4"/>
                </a:solidFill>
                <a:latin typeface="Poppins Bold"/>
                <a:ea typeface="Poppins Bold"/>
                <a:cs typeface="Poppins Bold"/>
                <a:sym typeface="Poppins Bold"/>
              </a:rPr>
              <a:t>TERIMA KASIH</a:t>
            </a:r>
          </a:p>
        </p:txBody>
      </p:sp>
      <p:sp>
        <p:nvSpPr>
          <p:cNvPr id="9" name="Freeform 9"/>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4"/>
            <a:stretch>
              <a:fillRect/>
            </a:stretch>
          </a:blipFill>
        </p:spPr>
      </p:sp>
      <p:sp>
        <p:nvSpPr>
          <p:cNvPr id="10" name="Freeform 10"/>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5"/>
            <a:stretch>
              <a:fillRect l="-7879" t="-46569" r="-8748" b="-35436"/>
            </a:stretch>
          </a:blipFill>
        </p:spPr>
      </p:sp>
      <p:sp>
        <p:nvSpPr>
          <p:cNvPr id="11" name="Freeform 11"/>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6"/>
            <a:stretch>
              <a:fillRect/>
            </a:stretch>
          </a:blipFill>
        </p:spPr>
      </p:sp>
      <p:sp>
        <p:nvSpPr>
          <p:cNvPr id="12" name="Freeform 12"/>
          <p:cNvSpPr/>
          <p:nvPr/>
        </p:nvSpPr>
        <p:spPr>
          <a:xfrm>
            <a:off x="13480990" y="2983350"/>
            <a:ext cx="4807010" cy="4320300"/>
          </a:xfrm>
          <a:custGeom>
            <a:avLst/>
            <a:gdLst/>
            <a:ahLst/>
            <a:cxnLst/>
            <a:rect l="l" t="t" r="r" b="b"/>
            <a:pathLst>
              <a:path w="4807010" h="4320300">
                <a:moveTo>
                  <a:pt x="0" y="0"/>
                </a:moveTo>
                <a:lnTo>
                  <a:pt x="4807010" y="0"/>
                </a:lnTo>
                <a:lnTo>
                  <a:pt x="4807010" y="4320300"/>
                </a:lnTo>
                <a:lnTo>
                  <a:pt x="0" y="4320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0" y="2352865"/>
            <a:ext cx="18288000" cy="1464829"/>
            <a:chOff x="0" y="0"/>
            <a:chExt cx="4816593" cy="385799"/>
          </a:xfrm>
        </p:grpSpPr>
        <p:sp>
          <p:nvSpPr>
            <p:cNvPr id="4" name="Freeform 4"/>
            <p:cNvSpPr/>
            <p:nvPr/>
          </p:nvSpPr>
          <p:spPr>
            <a:xfrm>
              <a:off x="0" y="0"/>
              <a:ext cx="4816592" cy="385799"/>
            </a:xfrm>
            <a:custGeom>
              <a:avLst/>
              <a:gdLst/>
              <a:ahLst/>
              <a:cxnLst/>
              <a:rect l="l" t="t" r="r" b="b"/>
              <a:pathLst>
                <a:path w="4816592" h="385799">
                  <a:moveTo>
                    <a:pt x="0" y="0"/>
                  </a:moveTo>
                  <a:lnTo>
                    <a:pt x="4816592" y="0"/>
                  </a:lnTo>
                  <a:lnTo>
                    <a:pt x="4816592" y="385799"/>
                  </a:lnTo>
                  <a:lnTo>
                    <a:pt x="0" y="385799"/>
                  </a:lnTo>
                  <a:close/>
                </a:path>
              </a:pathLst>
            </a:custGeom>
            <a:solidFill>
              <a:srgbClr val="2B59C3">
                <a:alpha val="71765"/>
              </a:srgbClr>
            </a:solidFill>
          </p:spPr>
        </p:sp>
        <p:sp>
          <p:nvSpPr>
            <p:cNvPr id="5" name="TextBox 5"/>
            <p:cNvSpPr txBox="1"/>
            <p:nvPr/>
          </p:nvSpPr>
          <p:spPr>
            <a:xfrm>
              <a:off x="0" y="28575"/>
              <a:ext cx="4816593" cy="357224"/>
            </a:xfrm>
            <a:prstGeom prst="rect">
              <a:avLst/>
            </a:prstGeom>
          </p:spPr>
          <p:txBody>
            <a:bodyPr lIns="50800" tIns="50800" rIns="50800" bIns="50800" rtlCol="0" anchor="ctr"/>
            <a:lstStyle/>
            <a:p>
              <a:pPr algn="ctr">
                <a:lnSpc>
                  <a:spcPts val="2661"/>
                </a:lnSpc>
              </a:pPr>
              <a:endParaRPr/>
            </a:p>
          </p:txBody>
        </p:sp>
      </p:grpSp>
      <p:grpSp>
        <p:nvGrpSpPr>
          <p:cNvPr id="6" name="Group 6"/>
          <p:cNvGrpSpPr/>
          <p:nvPr/>
        </p:nvGrpSpPr>
        <p:grpSpPr>
          <a:xfrm>
            <a:off x="728687" y="6158639"/>
            <a:ext cx="16830627" cy="3427427"/>
            <a:chOff x="0" y="0"/>
            <a:chExt cx="22440836" cy="4569902"/>
          </a:xfrm>
        </p:grpSpPr>
        <p:grpSp>
          <p:nvGrpSpPr>
            <p:cNvPr id="7" name="Group 7"/>
            <p:cNvGrpSpPr/>
            <p:nvPr/>
          </p:nvGrpSpPr>
          <p:grpSpPr>
            <a:xfrm>
              <a:off x="63500" y="0"/>
              <a:ext cx="3976287" cy="4424262"/>
              <a:chOff x="0" y="0"/>
              <a:chExt cx="785439" cy="873928"/>
            </a:xfrm>
          </p:grpSpPr>
          <p:sp>
            <p:nvSpPr>
              <p:cNvPr id="8" name="Freeform 8"/>
              <p:cNvSpPr/>
              <p:nvPr/>
            </p:nvSpPr>
            <p:spPr>
              <a:xfrm>
                <a:off x="0" y="0"/>
                <a:ext cx="785439" cy="873928"/>
              </a:xfrm>
              <a:custGeom>
                <a:avLst/>
                <a:gdLst/>
                <a:ahLst/>
                <a:cxnLst/>
                <a:rect l="l" t="t" r="r" b="b"/>
                <a:pathLst>
                  <a:path w="785439" h="873928">
                    <a:moveTo>
                      <a:pt x="0" y="0"/>
                    </a:moveTo>
                    <a:lnTo>
                      <a:pt x="785439" y="0"/>
                    </a:lnTo>
                    <a:lnTo>
                      <a:pt x="785439" y="873928"/>
                    </a:lnTo>
                    <a:lnTo>
                      <a:pt x="0" y="873928"/>
                    </a:lnTo>
                    <a:close/>
                  </a:path>
                </a:pathLst>
              </a:custGeom>
              <a:solidFill>
                <a:srgbClr val="9FCDFF"/>
              </a:solidFill>
              <a:ln w="104775" cap="sq">
                <a:solidFill>
                  <a:srgbClr val="000000"/>
                </a:solidFill>
                <a:prstDash val="solid"/>
                <a:miter/>
              </a:ln>
            </p:spPr>
          </p:sp>
          <p:sp>
            <p:nvSpPr>
              <p:cNvPr id="9" name="TextBox 9"/>
              <p:cNvSpPr txBox="1"/>
              <p:nvPr/>
            </p:nvSpPr>
            <p:spPr>
              <a:xfrm>
                <a:off x="0" y="9525"/>
                <a:ext cx="785439" cy="864403"/>
              </a:xfrm>
              <a:prstGeom prst="rect">
                <a:avLst/>
              </a:prstGeom>
            </p:spPr>
            <p:txBody>
              <a:bodyPr lIns="50800" tIns="50800" rIns="50800" bIns="50800" rtlCol="0" anchor="ctr"/>
              <a:lstStyle/>
              <a:p>
                <a:pPr algn="ctr">
                  <a:lnSpc>
                    <a:spcPts val="1978"/>
                  </a:lnSpc>
                </a:pPr>
                <a:endParaRPr/>
              </a:p>
            </p:txBody>
          </p:sp>
        </p:grpSp>
        <p:grpSp>
          <p:nvGrpSpPr>
            <p:cNvPr id="10" name="Group 10"/>
            <p:cNvGrpSpPr/>
            <p:nvPr/>
          </p:nvGrpSpPr>
          <p:grpSpPr>
            <a:xfrm>
              <a:off x="63500" y="0"/>
              <a:ext cx="3976287" cy="3468197"/>
              <a:chOff x="0" y="0"/>
              <a:chExt cx="785439" cy="685076"/>
            </a:xfrm>
          </p:grpSpPr>
          <p:sp>
            <p:nvSpPr>
              <p:cNvPr id="11" name="Freeform 11"/>
              <p:cNvSpPr/>
              <p:nvPr/>
            </p:nvSpPr>
            <p:spPr>
              <a:xfrm>
                <a:off x="0" y="0"/>
                <a:ext cx="785439" cy="685076"/>
              </a:xfrm>
              <a:custGeom>
                <a:avLst/>
                <a:gdLst/>
                <a:ahLst/>
                <a:cxnLst/>
                <a:rect l="l" t="t" r="r" b="b"/>
                <a:pathLst>
                  <a:path w="785439" h="685076">
                    <a:moveTo>
                      <a:pt x="0" y="0"/>
                    </a:moveTo>
                    <a:lnTo>
                      <a:pt x="785439" y="0"/>
                    </a:lnTo>
                    <a:lnTo>
                      <a:pt x="785439" y="685076"/>
                    </a:lnTo>
                    <a:lnTo>
                      <a:pt x="0" y="685076"/>
                    </a:lnTo>
                    <a:close/>
                  </a:path>
                </a:pathLst>
              </a:custGeom>
              <a:solidFill>
                <a:srgbClr val="B8B5B5"/>
              </a:solidFill>
              <a:ln w="104775" cap="sq">
                <a:solidFill>
                  <a:srgbClr val="000000"/>
                </a:solidFill>
                <a:prstDash val="solid"/>
                <a:miter/>
              </a:ln>
            </p:spPr>
          </p:sp>
          <p:sp>
            <p:nvSpPr>
              <p:cNvPr id="12" name="TextBox 12"/>
              <p:cNvSpPr txBox="1"/>
              <p:nvPr/>
            </p:nvSpPr>
            <p:spPr>
              <a:xfrm>
                <a:off x="0" y="9525"/>
                <a:ext cx="785439" cy="675551"/>
              </a:xfrm>
              <a:prstGeom prst="rect">
                <a:avLst/>
              </a:prstGeom>
            </p:spPr>
            <p:txBody>
              <a:bodyPr lIns="50800" tIns="50800" rIns="50800" bIns="50800" rtlCol="0" anchor="ctr"/>
              <a:lstStyle/>
              <a:p>
                <a:pPr algn="ctr">
                  <a:lnSpc>
                    <a:spcPts val="1978"/>
                  </a:lnSpc>
                </a:pPr>
                <a:endParaRPr/>
              </a:p>
            </p:txBody>
          </p:sp>
        </p:grpSp>
        <p:sp>
          <p:nvSpPr>
            <p:cNvPr id="13" name="Freeform 13"/>
            <p:cNvSpPr/>
            <p:nvPr/>
          </p:nvSpPr>
          <p:spPr>
            <a:xfrm>
              <a:off x="177800" y="158340"/>
              <a:ext cx="3733932" cy="3176918"/>
            </a:xfrm>
            <a:custGeom>
              <a:avLst/>
              <a:gdLst/>
              <a:ahLst/>
              <a:cxnLst/>
              <a:rect l="l" t="t" r="r" b="b"/>
              <a:pathLst>
                <a:path w="3733932" h="3176918">
                  <a:moveTo>
                    <a:pt x="0" y="0"/>
                  </a:moveTo>
                  <a:lnTo>
                    <a:pt x="3733932" y="0"/>
                  </a:lnTo>
                  <a:lnTo>
                    <a:pt x="3733932" y="3176918"/>
                  </a:lnTo>
                  <a:lnTo>
                    <a:pt x="0" y="3176918"/>
                  </a:lnTo>
                  <a:lnTo>
                    <a:pt x="0" y="0"/>
                  </a:lnTo>
                  <a:close/>
                </a:path>
              </a:pathLst>
            </a:custGeom>
            <a:blipFill>
              <a:blip r:embed="rId3"/>
              <a:stretch>
                <a:fillRect l="-21852" r="-8871" b="-9168"/>
              </a:stretch>
            </a:blipFill>
          </p:spPr>
        </p:sp>
        <p:sp>
          <p:nvSpPr>
            <p:cNvPr id="14" name="TextBox 14"/>
            <p:cNvSpPr txBox="1"/>
            <p:nvPr/>
          </p:nvSpPr>
          <p:spPr>
            <a:xfrm>
              <a:off x="305855" y="3579322"/>
              <a:ext cx="3491577" cy="562180"/>
            </a:xfrm>
            <a:prstGeom prst="rect">
              <a:avLst/>
            </a:prstGeom>
          </p:spPr>
          <p:txBody>
            <a:bodyPr lIns="0" tIns="0" rIns="0" bIns="0" rtlCol="0" anchor="t">
              <a:spAutoFit/>
            </a:bodyPr>
            <a:lstStyle/>
            <a:p>
              <a:pPr algn="ctr">
                <a:lnSpc>
                  <a:spcPts val="2932"/>
                </a:lnSpc>
                <a:spcBef>
                  <a:spcPct val="0"/>
                </a:spcBef>
              </a:pPr>
              <a:r>
                <a:rPr lang="en-US" sz="2820">
                  <a:solidFill>
                    <a:srgbClr val="000000"/>
                  </a:solidFill>
                  <a:latin typeface="Poppins"/>
                  <a:ea typeface="Poppins"/>
                  <a:cs typeface="Poppins"/>
                  <a:sym typeface="Poppins"/>
                </a:rPr>
                <a:t>mouse</a:t>
              </a:r>
            </a:p>
          </p:txBody>
        </p:sp>
        <p:grpSp>
          <p:nvGrpSpPr>
            <p:cNvPr id="15" name="Group 15"/>
            <p:cNvGrpSpPr/>
            <p:nvPr/>
          </p:nvGrpSpPr>
          <p:grpSpPr>
            <a:xfrm>
              <a:off x="0" y="158340"/>
              <a:ext cx="3942950" cy="4114800"/>
              <a:chOff x="0" y="0"/>
              <a:chExt cx="778854" cy="812800"/>
            </a:xfrm>
          </p:grpSpPr>
          <p:sp>
            <p:nvSpPr>
              <p:cNvPr id="16" name="Freeform 16">
                <a:hlinkClick r:id="rId4" action="ppaction://hlinksldjump"/>
              </p:cNvPr>
              <p:cNvSpPr/>
              <p:nvPr/>
            </p:nvSpPr>
            <p:spPr>
              <a:xfrm>
                <a:off x="0" y="0"/>
                <a:ext cx="778854" cy="812800"/>
              </a:xfrm>
              <a:custGeom>
                <a:avLst/>
                <a:gdLst/>
                <a:ahLst/>
                <a:cxnLst/>
                <a:rect l="l" t="t" r="r" b="b"/>
                <a:pathLst>
                  <a:path w="778854" h="812800">
                    <a:moveTo>
                      <a:pt x="0" y="0"/>
                    </a:moveTo>
                    <a:lnTo>
                      <a:pt x="778854" y="0"/>
                    </a:lnTo>
                    <a:lnTo>
                      <a:pt x="778854" y="812800"/>
                    </a:lnTo>
                    <a:lnTo>
                      <a:pt x="0" y="812800"/>
                    </a:lnTo>
                    <a:close/>
                  </a:path>
                </a:pathLst>
              </a:custGeom>
              <a:solidFill>
                <a:srgbClr val="4F9FF5">
                  <a:alpha val="0"/>
                </a:srgbClr>
              </a:solidFill>
            </p:spPr>
          </p:sp>
          <p:sp>
            <p:nvSpPr>
              <p:cNvPr id="17" name="TextBox 17"/>
              <p:cNvSpPr txBox="1"/>
              <p:nvPr/>
            </p:nvSpPr>
            <p:spPr>
              <a:xfrm>
                <a:off x="0" y="9525"/>
                <a:ext cx="778854" cy="803275"/>
              </a:xfrm>
              <a:prstGeom prst="rect">
                <a:avLst/>
              </a:prstGeom>
            </p:spPr>
            <p:txBody>
              <a:bodyPr lIns="50800" tIns="50800" rIns="50800" bIns="50800" rtlCol="0" anchor="ctr"/>
              <a:lstStyle/>
              <a:p>
                <a:pPr algn="ctr">
                  <a:lnSpc>
                    <a:spcPts val="1978"/>
                  </a:lnSpc>
                </a:pPr>
                <a:endParaRPr/>
              </a:p>
            </p:txBody>
          </p:sp>
        </p:grpSp>
        <p:grpSp>
          <p:nvGrpSpPr>
            <p:cNvPr id="18" name="Group 18"/>
            <p:cNvGrpSpPr/>
            <p:nvPr/>
          </p:nvGrpSpPr>
          <p:grpSpPr>
            <a:xfrm>
              <a:off x="4641813" y="0"/>
              <a:ext cx="3976287" cy="4424262"/>
              <a:chOff x="0" y="0"/>
              <a:chExt cx="785439" cy="873928"/>
            </a:xfrm>
          </p:grpSpPr>
          <p:sp>
            <p:nvSpPr>
              <p:cNvPr id="19" name="Freeform 19"/>
              <p:cNvSpPr/>
              <p:nvPr/>
            </p:nvSpPr>
            <p:spPr>
              <a:xfrm>
                <a:off x="0" y="0"/>
                <a:ext cx="785439" cy="873928"/>
              </a:xfrm>
              <a:custGeom>
                <a:avLst/>
                <a:gdLst/>
                <a:ahLst/>
                <a:cxnLst/>
                <a:rect l="l" t="t" r="r" b="b"/>
                <a:pathLst>
                  <a:path w="785439" h="873928">
                    <a:moveTo>
                      <a:pt x="0" y="0"/>
                    </a:moveTo>
                    <a:lnTo>
                      <a:pt x="785439" y="0"/>
                    </a:lnTo>
                    <a:lnTo>
                      <a:pt x="785439" y="873928"/>
                    </a:lnTo>
                    <a:lnTo>
                      <a:pt x="0" y="873928"/>
                    </a:lnTo>
                    <a:close/>
                  </a:path>
                </a:pathLst>
              </a:custGeom>
              <a:solidFill>
                <a:srgbClr val="9FCDFF"/>
              </a:solidFill>
              <a:ln w="104775" cap="sq">
                <a:solidFill>
                  <a:srgbClr val="000000"/>
                </a:solidFill>
                <a:prstDash val="solid"/>
                <a:miter/>
              </a:ln>
            </p:spPr>
          </p:sp>
          <p:sp>
            <p:nvSpPr>
              <p:cNvPr id="20" name="TextBox 20"/>
              <p:cNvSpPr txBox="1"/>
              <p:nvPr/>
            </p:nvSpPr>
            <p:spPr>
              <a:xfrm>
                <a:off x="0" y="9525"/>
                <a:ext cx="785439" cy="864403"/>
              </a:xfrm>
              <a:prstGeom prst="rect">
                <a:avLst/>
              </a:prstGeom>
            </p:spPr>
            <p:txBody>
              <a:bodyPr lIns="50800" tIns="50800" rIns="50800" bIns="50800" rtlCol="0" anchor="ctr"/>
              <a:lstStyle/>
              <a:p>
                <a:pPr algn="ctr">
                  <a:lnSpc>
                    <a:spcPts val="1978"/>
                  </a:lnSpc>
                </a:pPr>
                <a:endParaRPr/>
              </a:p>
            </p:txBody>
          </p:sp>
        </p:grpSp>
        <p:grpSp>
          <p:nvGrpSpPr>
            <p:cNvPr id="21" name="Group 21"/>
            <p:cNvGrpSpPr/>
            <p:nvPr/>
          </p:nvGrpSpPr>
          <p:grpSpPr>
            <a:xfrm>
              <a:off x="4641813" y="0"/>
              <a:ext cx="3976287" cy="3468197"/>
              <a:chOff x="0" y="0"/>
              <a:chExt cx="785439" cy="685076"/>
            </a:xfrm>
          </p:grpSpPr>
          <p:sp>
            <p:nvSpPr>
              <p:cNvPr id="22" name="Freeform 22"/>
              <p:cNvSpPr/>
              <p:nvPr/>
            </p:nvSpPr>
            <p:spPr>
              <a:xfrm>
                <a:off x="0" y="0"/>
                <a:ext cx="785439" cy="685076"/>
              </a:xfrm>
              <a:custGeom>
                <a:avLst/>
                <a:gdLst/>
                <a:ahLst/>
                <a:cxnLst/>
                <a:rect l="l" t="t" r="r" b="b"/>
                <a:pathLst>
                  <a:path w="785439" h="685076">
                    <a:moveTo>
                      <a:pt x="0" y="0"/>
                    </a:moveTo>
                    <a:lnTo>
                      <a:pt x="785439" y="0"/>
                    </a:lnTo>
                    <a:lnTo>
                      <a:pt x="785439" y="685076"/>
                    </a:lnTo>
                    <a:lnTo>
                      <a:pt x="0" y="685076"/>
                    </a:lnTo>
                    <a:close/>
                  </a:path>
                </a:pathLst>
              </a:custGeom>
              <a:solidFill>
                <a:srgbClr val="B8B5B5"/>
              </a:solidFill>
              <a:ln w="104775" cap="sq">
                <a:solidFill>
                  <a:srgbClr val="000000"/>
                </a:solidFill>
                <a:prstDash val="solid"/>
                <a:miter/>
              </a:ln>
            </p:spPr>
          </p:sp>
          <p:sp>
            <p:nvSpPr>
              <p:cNvPr id="23" name="TextBox 23"/>
              <p:cNvSpPr txBox="1"/>
              <p:nvPr/>
            </p:nvSpPr>
            <p:spPr>
              <a:xfrm>
                <a:off x="0" y="9525"/>
                <a:ext cx="785439" cy="675551"/>
              </a:xfrm>
              <a:prstGeom prst="rect">
                <a:avLst/>
              </a:prstGeom>
            </p:spPr>
            <p:txBody>
              <a:bodyPr lIns="50800" tIns="50800" rIns="50800" bIns="50800" rtlCol="0" anchor="ctr"/>
              <a:lstStyle/>
              <a:p>
                <a:pPr algn="ctr">
                  <a:lnSpc>
                    <a:spcPts val="1978"/>
                  </a:lnSpc>
                </a:pPr>
                <a:endParaRPr/>
              </a:p>
            </p:txBody>
          </p:sp>
        </p:grpSp>
        <p:sp>
          <p:nvSpPr>
            <p:cNvPr id="24" name="Freeform 24"/>
            <p:cNvSpPr/>
            <p:nvPr/>
          </p:nvSpPr>
          <p:spPr>
            <a:xfrm>
              <a:off x="4806514" y="145640"/>
              <a:ext cx="3642123" cy="3176918"/>
            </a:xfrm>
            <a:custGeom>
              <a:avLst/>
              <a:gdLst/>
              <a:ahLst/>
              <a:cxnLst/>
              <a:rect l="l" t="t" r="r" b="b"/>
              <a:pathLst>
                <a:path w="3642123" h="3176918">
                  <a:moveTo>
                    <a:pt x="0" y="0"/>
                  </a:moveTo>
                  <a:lnTo>
                    <a:pt x="3642123" y="0"/>
                  </a:lnTo>
                  <a:lnTo>
                    <a:pt x="3642123" y="3176918"/>
                  </a:lnTo>
                  <a:lnTo>
                    <a:pt x="0" y="3176918"/>
                  </a:lnTo>
                  <a:lnTo>
                    <a:pt x="0" y="0"/>
                  </a:lnTo>
                  <a:close/>
                </a:path>
              </a:pathLst>
            </a:custGeom>
            <a:blipFill>
              <a:blip r:embed="rId5"/>
              <a:stretch>
                <a:fillRect l="-4264" r="-12188"/>
              </a:stretch>
            </a:blipFill>
          </p:spPr>
        </p:sp>
        <p:sp>
          <p:nvSpPr>
            <p:cNvPr id="25" name="TextBox 25"/>
            <p:cNvSpPr txBox="1"/>
            <p:nvPr/>
          </p:nvSpPr>
          <p:spPr>
            <a:xfrm>
              <a:off x="4884168" y="3579322"/>
              <a:ext cx="3491577" cy="562180"/>
            </a:xfrm>
            <a:prstGeom prst="rect">
              <a:avLst/>
            </a:prstGeom>
          </p:spPr>
          <p:txBody>
            <a:bodyPr lIns="0" tIns="0" rIns="0" bIns="0" rtlCol="0" anchor="t">
              <a:spAutoFit/>
            </a:bodyPr>
            <a:lstStyle/>
            <a:p>
              <a:pPr algn="ctr">
                <a:lnSpc>
                  <a:spcPts val="2932"/>
                </a:lnSpc>
                <a:spcBef>
                  <a:spcPct val="0"/>
                </a:spcBef>
              </a:pPr>
              <a:r>
                <a:rPr lang="en-US" sz="2820">
                  <a:solidFill>
                    <a:srgbClr val="000000"/>
                  </a:solidFill>
                  <a:latin typeface="Poppins"/>
                  <a:ea typeface="Poppins"/>
                  <a:cs typeface="Poppins"/>
                  <a:sym typeface="Poppins"/>
                </a:rPr>
                <a:t>processor</a:t>
              </a:r>
            </a:p>
          </p:txBody>
        </p:sp>
        <p:grpSp>
          <p:nvGrpSpPr>
            <p:cNvPr id="26" name="Group 26"/>
            <p:cNvGrpSpPr/>
            <p:nvPr/>
          </p:nvGrpSpPr>
          <p:grpSpPr>
            <a:xfrm>
              <a:off x="4658482" y="145640"/>
              <a:ext cx="3942950" cy="4114800"/>
              <a:chOff x="0" y="0"/>
              <a:chExt cx="778854" cy="812800"/>
            </a:xfrm>
          </p:grpSpPr>
          <p:sp>
            <p:nvSpPr>
              <p:cNvPr id="27" name="Freeform 27">
                <a:hlinkClick r:id="rId6" action="ppaction://hlinksldjump"/>
              </p:cNvPr>
              <p:cNvSpPr/>
              <p:nvPr/>
            </p:nvSpPr>
            <p:spPr>
              <a:xfrm>
                <a:off x="0" y="0"/>
                <a:ext cx="778854" cy="812800"/>
              </a:xfrm>
              <a:custGeom>
                <a:avLst/>
                <a:gdLst/>
                <a:ahLst/>
                <a:cxnLst/>
                <a:rect l="l" t="t" r="r" b="b"/>
                <a:pathLst>
                  <a:path w="778854" h="812800">
                    <a:moveTo>
                      <a:pt x="0" y="0"/>
                    </a:moveTo>
                    <a:lnTo>
                      <a:pt x="778854" y="0"/>
                    </a:lnTo>
                    <a:lnTo>
                      <a:pt x="778854" y="812800"/>
                    </a:lnTo>
                    <a:lnTo>
                      <a:pt x="0" y="812800"/>
                    </a:lnTo>
                    <a:close/>
                  </a:path>
                </a:pathLst>
              </a:custGeom>
              <a:solidFill>
                <a:srgbClr val="4F9FF5">
                  <a:alpha val="0"/>
                </a:srgbClr>
              </a:solidFill>
            </p:spPr>
          </p:sp>
          <p:sp>
            <p:nvSpPr>
              <p:cNvPr id="28" name="TextBox 28"/>
              <p:cNvSpPr txBox="1"/>
              <p:nvPr/>
            </p:nvSpPr>
            <p:spPr>
              <a:xfrm>
                <a:off x="0" y="9525"/>
                <a:ext cx="778854" cy="803275"/>
              </a:xfrm>
              <a:prstGeom prst="rect">
                <a:avLst/>
              </a:prstGeom>
            </p:spPr>
            <p:txBody>
              <a:bodyPr lIns="50800" tIns="50800" rIns="50800" bIns="50800" rtlCol="0" anchor="ctr"/>
              <a:lstStyle/>
              <a:p>
                <a:pPr algn="ctr">
                  <a:lnSpc>
                    <a:spcPts val="1978"/>
                  </a:lnSpc>
                </a:pPr>
                <a:endParaRPr/>
              </a:p>
            </p:txBody>
          </p:sp>
        </p:grpSp>
        <p:grpSp>
          <p:nvGrpSpPr>
            <p:cNvPr id="29" name="Group 29"/>
            <p:cNvGrpSpPr/>
            <p:nvPr/>
          </p:nvGrpSpPr>
          <p:grpSpPr>
            <a:xfrm>
              <a:off x="13813587" y="70079"/>
              <a:ext cx="3976287" cy="4424262"/>
              <a:chOff x="0" y="0"/>
              <a:chExt cx="785439" cy="873928"/>
            </a:xfrm>
          </p:grpSpPr>
          <p:sp>
            <p:nvSpPr>
              <p:cNvPr id="30" name="Freeform 30"/>
              <p:cNvSpPr/>
              <p:nvPr/>
            </p:nvSpPr>
            <p:spPr>
              <a:xfrm>
                <a:off x="0" y="0"/>
                <a:ext cx="785439" cy="873928"/>
              </a:xfrm>
              <a:custGeom>
                <a:avLst/>
                <a:gdLst/>
                <a:ahLst/>
                <a:cxnLst/>
                <a:rect l="l" t="t" r="r" b="b"/>
                <a:pathLst>
                  <a:path w="785439" h="873928">
                    <a:moveTo>
                      <a:pt x="0" y="0"/>
                    </a:moveTo>
                    <a:lnTo>
                      <a:pt x="785439" y="0"/>
                    </a:lnTo>
                    <a:lnTo>
                      <a:pt x="785439" y="873928"/>
                    </a:lnTo>
                    <a:lnTo>
                      <a:pt x="0" y="873928"/>
                    </a:lnTo>
                    <a:close/>
                  </a:path>
                </a:pathLst>
              </a:custGeom>
              <a:solidFill>
                <a:srgbClr val="9FCDFF"/>
              </a:solidFill>
              <a:ln w="104775" cap="sq">
                <a:solidFill>
                  <a:srgbClr val="000000"/>
                </a:solidFill>
                <a:prstDash val="solid"/>
                <a:miter/>
              </a:ln>
            </p:spPr>
          </p:sp>
          <p:sp>
            <p:nvSpPr>
              <p:cNvPr id="31" name="TextBox 31"/>
              <p:cNvSpPr txBox="1"/>
              <p:nvPr/>
            </p:nvSpPr>
            <p:spPr>
              <a:xfrm>
                <a:off x="0" y="9525"/>
                <a:ext cx="785439" cy="864403"/>
              </a:xfrm>
              <a:prstGeom prst="rect">
                <a:avLst/>
              </a:prstGeom>
            </p:spPr>
            <p:txBody>
              <a:bodyPr lIns="50800" tIns="50800" rIns="50800" bIns="50800" rtlCol="0" anchor="ctr"/>
              <a:lstStyle/>
              <a:p>
                <a:pPr algn="ctr">
                  <a:lnSpc>
                    <a:spcPts val="1978"/>
                  </a:lnSpc>
                </a:pPr>
                <a:endParaRPr/>
              </a:p>
            </p:txBody>
          </p:sp>
        </p:grpSp>
        <p:grpSp>
          <p:nvGrpSpPr>
            <p:cNvPr id="32" name="Group 32"/>
            <p:cNvGrpSpPr/>
            <p:nvPr/>
          </p:nvGrpSpPr>
          <p:grpSpPr>
            <a:xfrm>
              <a:off x="13813587" y="70079"/>
              <a:ext cx="3976287" cy="3468197"/>
              <a:chOff x="0" y="0"/>
              <a:chExt cx="785439" cy="685076"/>
            </a:xfrm>
          </p:grpSpPr>
          <p:sp>
            <p:nvSpPr>
              <p:cNvPr id="33" name="Freeform 33"/>
              <p:cNvSpPr/>
              <p:nvPr/>
            </p:nvSpPr>
            <p:spPr>
              <a:xfrm>
                <a:off x="0" y="0"/>
                <a:ext cx="785439" cy="685076"/>
              </a:xfrm>
              <a:custGeom>
                <a:avLst/>
                <a:gdLst/>
                <a:ahLst/>
                <a:cxnLst/>
                <a:rect l="l" t="t" r="r" b="b"/>
                <a:pathLst>
                  <a:path w="785439" h="685076">
                    <a:moveTo>
                      <a:pt x="0" y="0"/>
                    </a:moveTo>
                    <a:lnTo>
                      <a:pt x="785439" y="0"/>
                    </a:lnTo>
                    <a:lnTo>
                      <a:pt x="785439" y="685076"/>
                    </a:lnTo>
                    <a:lnTo>
                      <a:pt x="0" y="685076"/>
                    </a:lnTo>
                    <a:close/>
                  </a:path>
                </a:pathLst>
              </a:custGeom>
              <a:solidFill>
                <a:srgbClr val="B8B5B5"/>
              </a:solidFill>
              <a:ln w="104775" cap="sq">
                <a:solidFill>
                  <a:srgbClr val="000000"/>
                </a:solidFill>
                <a:prstDash val="solid"/>
                <a:miter/>
              </a:ln>
            </p:spPr>
          </p:sp>
          <p:sp>
            <p:nvSpPr>
              <p:cNvPr id="34" name="TextBox 34"/>
              <p:cNvSpPr txBox="1"/>
              <p:nvPr/>
            </p:nvSpPr>
            <p:spPr>
              <a:xfrm>
                <a:off x="0" y="9525"/>
                <a:ext cx="785439" cy="675551"/>
              </a:xfrm>
              <a:prstGeom prst="rect">
                <a:avLst/>
              </a:prstGeom>
            </p:spPr>
            <p:txBody>
              <a:bodyPr lIns="50800" tIns="50800" rIns="50800" bIns="50800" rtlCol="0" anchor="ctr"/>
              <a:lstStyle/>
              <a:p>
                <a:pPr algn="ctr">
                  <a:lnSpc>
                    <a:spcPts val="1978"/>
                  </a:lnSpc>
                </a:pPr>
                <a:endParaRPr/>
              </a:p>
            </p:txBody>
          </p:sp>
        </p:grpSp>
        <p:sp>
          <p:nvSpPr>
            <p:cNvPr id="35" name="Freeform 35"/>
            <p:cNvSpPr/>
            <p:nvPr/>
          </p:nvSpPr>
          <p:spPr>
            <a:xfrm>
              <a:off x="13922065" y="215718"/>
              <a:ext cx="3733932" cy="3176918"/>
            </a:xfrm>
            <a:custGeom>
              <a:avLst/>
              <a:gdLst/>
              <a:ahLst/>
              <a:cxnLst/>
              <a:rect l="l" t="t" r="r" b="b"/>
              <a:pathLst>
                <a:path w="3733932" h="3176918">
                  <a:moveTo>
                    <a:pt x="0" y="0"/>
                  </a:moveTo>
                  <a:lnTo>
                    <a:pt x="3733932" y="0"/>
                  </a:lnTo>
                  <a:lnTo>
                    <a:pt x="3733932" y="3176918"/>
                  </a:lnTo>
                  <a:lnTo>
                    <a:pt x="0" y="3176918"/>
                  </a:lnTo>
                  <a:lnTo>
                    <a:pt x="0" y="0"/>
                  </a:lnTo>
                  <a:close/>
                </a:path>
              </a:pathLst>
            </a:custGeom>
            <a:blipFill>
              <a:blip r:embed="rId7"/>
              <a:stretch>
                <a:fillRect t="-6474" b="-11058"/>
              </a:stretch>
            </a:blipFill>
          </p:spPr>
        </p:sp>
        <p:sp>
          <p:nvSpPr>
            <p:cNvPr id="36" name="TextBox 36"/>
            <p:cNvSpPr txBox="1"/>
            <p:nvPr/>
          </p:nvSpPr>
          <p:spPr>
            <a:xfrm>
              <a:off x="14055942" y="3649401"/>
              <a:ext cx="3491577" cy="562180"/>
            </a:xfrm>
            <a:prstGeom prst="rect">
              <a:avLst/>
            </a:prstGeom>
          </p:spPr>
          <p:txBody>
            <a:bodyPr lIns="0" tIns="0" rIns="0" bIns="0" rtlCol="0" anchor="t">
              <a:spAutoFit/>
            </a:bodyPr>
            <a:lstStyle/>
            <a:p>
              <a:pPr algn="ctr">
                <a:lnSpc>
                  <a:spcPts val="2932"/>
                </a:lnSpc>
                <a:spcBef>
                  <a:spcPct val="0"/>
                </a:spcBef>
              </a:pPr>
              <a:r>
                <a:rPr lang="en-US" sz="2820">
                  <a:solidFill>
                    <a:srgbClr val="000000"/>
                  </a:solidFill>
                  <a:latin typeface="Poppins"/>
                  <a:ea typeface="Poppins"/>
                  <a:cs typeface="Poppins"/>
                  <a:sym typeface="Poppins"/>
                </a:rPr>
                <a:t>scanner</a:t>
              </a:r>
            </a:p>
          </p:txBody>
        </p:sp>
        <p:grpSp>
          <p:nvGrpSpPr>
            <p:cNvPr id="37" name="Group 37"/>
            <p:cNvGrpSpPr/>
            <p:nvPr/>
          </p:nvGrpSpPr>
          <p:grpSpPr>
            <a:xfrm>
              <a:off x="13924699" y="149248"/>
              <a:ext cx="3942950" cy="4273140"/>
              <a:chOff x="0" y="0"/>
              <a:chExt cx="778854" cy="844077"/>
            </a:xfrm>
          </p:grpSpPr>
          <p:sp>
            <p:nvSpPr>
              <p:cNvPr id="38" name="Freeform 38">
                <a:hlinkClick r:id="rId8" action="ppaction://hlinksldjump"/>
              </p:cNvPr>
              <p:cNvSpPr/>
              <p:nvPr/>
            </p:nvSpPr>
            <p:spPr>
              <a:xfrm>
                <a:off x="0" y="0"/>
                <a:ext cx="778854" cy="844077"/>
              </a:xfrm>
              <a:custGeom>
                <a:avLst/>
                <a:gdLst/>
                <a:ahLst/>
                <a:cxnLst/>
                <a:rect l="l" t="t" r="r" b="b"/>
                <a:pathLst>
                  <a:path w="778854" h="844077">
                    <a:moveTo>
                      <a:pt x="0" y="0"/>
                    </a:moveTo>
                    <a:lnTo>
                      <a:pt x="778854" y="0"/>
                    </a:lnTo>
                    <a:lnTo>
                      <a:pt x="778854" y="844077"/>
                    </a:lnTo>
                    <a:lnTo>
                      <a:pt x="0" y="844077"/>
                    </a:lnTo>
                    <a:close/>
                  </a:path>
                </a:pathLst>
              </a:custGeom>
              <a:solidFill>
                <a:srgbClr val="4F9FF5">
                  <a:alpha val="0"/>
                </a:srgbClr>
              </a:solidFill>
            </p:spPr>
          </p:sp>
          <p:sp>
            <p:nvSpPr>
              <p:cNvPr id="39" name="TextBox 39"/>
              <p:cNvSpPr txBox="1"/>
              <p:nvPr/>
            </p:nvSpPr>
            <p:spPr>
              <a:xfrm>
                <a:off x="0" y="9525"/>
                <a:ext cx="778854" cy="834552"/>
              </a:xfrm>
              <a:prstGeom prst="rect">
                <a:avLst/>
              </a:prstGeom>
            </p:spPr>
            <p:txBody>
              <a:bodyPr lIns="50800" tIns="50800" rIns="50800" bIns="50800" rtlCol="0" anchor="ctr"/>
              <a:lstStyle/>
              <a:p>
                <a:pPr algn="ctr">
                  <a:lnSpc>
                    <a:spcPts val="1978"/>
                  </a:lnSpc>
                </a:pPr>
                <a:endParaRPr/>
              </a:p>
            </p:txBody>
          </p:sp>
        </p:grpSp>
        <p:grpSp>
          <p:nvGrpSpPr>
            <p:cNvPr id="40" name="Group 40"/>
            <p:cNvGrpSpPr/>
            <p:nvPr/>
          </p:nvGrpSpPr>
          <p:grpSpPr>
            <a:xfrm>
              <a:off x="18464549" y="145640"/>
              <a:ext cx="3976287" cy="4424262"/>
              <a:chOff x="0" y="0"/>
              <a:chExt cx="785439" cy="873928"/>
            </a:xfrm>
          </p:grpSpPr>
          <p:sp>
            <p:nvSpPr>
              <p:cNvPr id="41" name="Freeform 41"/>
              <p:cNvSpPr/>
              <p:nvPr/>
            </p:nvSpPr>
            <p:spPr>
              <a:xfrm>
                <a:off x="0" y="0"/>
                <a:ext cx="785439" cy="873928"/>
              </a:xfrm>
              <a:custGeom>
                <a:avLst/>
                <a:gdLst/>
                <a:ahLst/>
                <a:cxnLst/>
                <a:rect l="l" t="t" r="r" b="b"/>
                <a:pathLst>
                  <a:path w="785439" h="873928">
                    <a:moveTo>
                      <a:pt x="0" y="0"/>
                    </a:moveTo>
                    <a:lnTo>
                      <a:pt x="785439" y="0"/>
                    </a:lnTo>
                    <a:lnTo>
                      <a:pt x="785439" y="873928"/>
                    </a:lnTo>
                    <a:lnTo>
                      <a:pt x="0" y="873928"/>
                    </a:lnTo>
                    <a:close/>
                  </a:path>
                </a:pathLst>
              </a:custGeom>
              <a:solidFill>
                <a:srgbClr val="9FCDFF"/>
              </a:solidFill>
              <a:ln w="104775" cap="sq">
                <a:solidFill>
                  <a:srgbClr val="000000"/>
                </a:solidFill>
                <a:prstDash val="solid"/>
                <a:miter/>
              </a:ln>
            </p:spPr>
          </p:sp>
          <p:sp>
            <p:nvSpPr>
              <p:cNvPr id="42" name="TextBox 42"/>
              <p:cNvSpPr txBox="1"/>
              <p:nvPr/>
            </p:nvSpPr>
            <p:spPr>
              <a:xfrm>
                <a:off x="0" y="9525"/>
                <a:ext cx="785439" cy="864403"/>
              </a:xfrm>
              <a:prstGeom prst="rect">
                <a:avLst/>
              </a:prstGeom>
            </p:spPr>
            <p:txBody>
              <a:bodyPr lIns="50800" tIns="50800" rIns="50800" bIns="50800" rtlCol="0" anchor="ctr"/>
              <a:lstStyle/>
              <a:p>
                <a:pPr algn="ctr">
                  <a:lnSpc>
                    <a:spcPts val="1978"/>
                  </a:lnSpc>
                </a:pPr>
                <a:endParaRPr/>
              </a:p>
            </p:txBody>
          </p:sp>
        </p:grpSp>
        <p:grpSp>
          <p:nvGrpSpPr>
            <p:cNvPr id="43" name="Group 43"/>
            <p:cNvGrpSpPr/>
            <p:nvPr/>
          </p:nvGrpSpPr>
          <p:grpSpPr>
            <a:xfrm>
              <a:off x="18464549" y="145640"/>
              <a:ext cx="3976287" cy="3468197"/>
              <a:chOff x="0" y="0"/>
              <a:chExt cx="785439" cy="685076"/>
            </a:xfrm>
          </p:grpSpPr>
          <p:sp>
            <p:nvSpPr>
              <p:cNvPr id="44" name="Freeform 44"/>
              <p:cNvSpPr/>
              <p:nvPr/>
            </p:nvSpPr>
            <p:spPr>
              <a:xfrm>
                <a:off x="0" y="0"/>
                <a:ext cx="785439" cy="685076"/>
              </a:xfrm>
              <a:custGeom>
                <a:avLst/>
                <a:gdLst/>
                <a:ahLst/>
                <a:cxnLst/>
                <a:rect l="l" t="t" r="r" b="b"/>
                <a:pathLst>
                  <a:path w="785439" h="685076">
                    <a:moveTo>
                      <a:pt x="0" y="0"/>
                    </a:moveTo>
                    <a:lnTo>
                      <a:pt x="785439" y="0"/>
                    </a:lnTo>
                    <a:lnTo>
                      <a:pt x="785439" y="685076"/>
                    </a:lnTo>
                    <a:lnTo>
                      <a:pt x="0" y="685076"/>
                    </a:lnTo>
                    <a:close/>
                  </a:path>
                </a:pathLst>
              </a:custGeom>
              <a:solidFill>
                <a:srgbClr val="FFFFFF"/>
              </a:solidFill>
              <a:ln w="104775" cap="sq">
                <a:solidFill>
                  <a:srgbClr val="000000"/>
                </a:solidFill>
                <a:prstDash val="solid"/>
                <a:miter/>
              </a:ln>
            </p:spPr>
          </p:sp>
          <p:sp>
            <p:nvSpPr>
              <p:cNvPr id="45" name="TextBox 45"/>
              <p:cNvSpPr txBox="1"/>
              <p:nvPr/>
            </p:nvSpPr>
            <p:spPr>
              <a:xfrm>
                <a:off x="0" y="9525"/>
                <a:ext cx="785439" cy="675551"/>
              </a:xfrm>
              <a:prstGeom prst="rect">
                <a:avLst/>
              </a:prstGeom>
            </p:spPr>
            <p:txBody>
              <a:bodyPr lIns="50800" tIns="50800" rIns="50800" bIns="50800" rtlCol="0" anchor="ctr"/>
              <a:lstStyle/>
              <a:p>
                <a:pPr algn="ctr">
                  <a:lnSpc>
                    <a:spcPts val="1978"/>
                  </a:lnSpc>
                </a:pPr>
                <a:endParaRPr/>
              </a:p>
            </p:txBody>
          </p:sp>
        </p:grpSp>
        <p:sp>
          <p:nvSpPr>
            <p:cNvPr id="46" name="TextBox 46"/>
            <p:cNvSpPr txBox="1"/>
            <p:nvPr/>
          </p:nvSpPr>
          <p:spPr>
            <a:xfrm>
              <a:off x="18706904" y="3724962"/>
              <a:ext cx="3491577" cy="562180"/>
            </a:xfrm>
            <a:prstGeom prst="rect">
              <a:avLst/>
            </a:prstGeom>
          </p:spPr>
          <p:txBody>
            <a:bodyPr lIns="0" tIns="0" rIns="0" bIns="0" rtlCol="0" anchor="t">
              <a:spAutoFit/>
            </a:bodyPr>
            <a:lstStyle/>
            <a:p>
              <a:pPr algn="ctr">
                <a:lnSpc>
                  <a:spcPts val="2932"/>
                </a:lnSpc>
                <a:spcBef>
                  <a:spcPct val="0"/>
                </a:spcBef>
              </a:pPr>
              <a:r>
                <a:rPr lang="en-US" sz="2820">
                  <a:solidFill>
                    <a:srgbClr val="000000"/>
                  </a:solidFill>
                  <a:latin typeface="Poppins"/>
                  <a:ea typeface="Poppins"/>
                  <a:cs typeface="Poppins"/>
                  <a:sym typeface="Poppins"/>
                </a:rPr>
                <a:t>monitor</a:t>
              </a:r>
            </a:p>
          </p:txBody>
        </p:sp>
        <p:sp>
          <p:nvSpPr>
            <p:cNvPr id="47" name="Freeform 47"/>
            <p:cNvSpPr/>
            <p:nvPr/>
          </p:nvSpPr>
          <p:spPr>
            <a:xfrm flipH="1">
              <a:off x="18332286" y="435082"/>
              <a:ext cx="3708532" cy="2957554"/>
            </a:xfrm>
            <a:custGeom>
              <a:avLst/>
              <a:gdLst/>
              <a:ahLst/>
              <a:cxnLst/>
              <a:rect l="l" t="t" r="r" b="b"/>
              <a:pathLst>
                <a:path w="3708532" h="2957554">
                  <a:moveTo>
                    <a:pt x="3708532" y="0"/>
                  </a:moveTo>
                  <a:lnTo>
                    <a:pt x="0" y="0"/>
                  </a:lnTo>
                  <a:lnTo>
                    <a:pt x="0" y="2957554"/>
                  </a:lnTo>
                  <a:lnTo>
                    <a:pt x="3708532" y="2957554"/>
                  </a:lnTo>
                  <a:lnTo>
                    <a:pt x="3708532" y="0"/>
                  </a:lnTo>
                  <a:close/>
                </a:path>
              </a:pathLst>
            </a:custGeom>
            <a:blipFill>
              <a:blip r:embed="rId9"/>
              <a:stretch>
                <a:fillRect/>
              </a:stretch>
            </a:blipFill>
          </p:spPr>
        </p:sp>
        <p:grpSp>
          <p:nvGrpSpPr>
            <p:cNvPr id="48" name="Group 48"/>
            <p:cNvGrpSpPr/>
            <p:nvPr/>
          </p:nvGrpSpPr>
          <p:grpSpPr>
            <a:xfrm>
              <a:off x="18497886" y="145640"/>
              <a:ext cx="3942950" cy="4273140"/>
              <a:chOff x="0" y="0"/>
              <a:chExt cx="778854" cy="844077"/>
            </a:xfrm>
          </p:grpSpPr>
          <p:sp>
            <p:nvSpPr>
              <p:cNvPr id="49" name="Freeform 49">
                <a:hlinkClick r:id="rId10" action="ppaction://hlinksldjump"/>
              </p:cNvPr>
              <p:cNvSpPr/>
              <p:nvPr/>
            </p:nvSpPr>
            <p:spPr>
              <a:xfrm>
                <a:off x="0" y="0"/>
                <a:ext cx="778854" cy="844077"/>
              </a:xfrm>
              <a:custGeom>
                <a:avLst/>
                <a:gdLst/>
                <a:ahLst/>
                <a:cxnLst/>
                <a:rect l="l" t="t" r="r" b="b"/>
                <a:pathLst>
                  <a:path w="778854" h="844077">
                    <a:moveTo>
                      <a:pt x="0" y="0"/>
                    </a:moveTo>
                    <a:lnTo>
                      <a:pt x="778854" y="0"/>
                    </a:lnTo>
                    <a:lnTo>
                      <a:pt x="778854" y="844077"/>
                    </a:lnTo>
                    <a:lnTo>
                      <a:pt x="0" y="844077"/>
                    </a:lnTo>
                    <a:close/>
                  </a:path>
                </a:pathLst>
              </a:custGeom>
              <a:solidFill>
                <a:srgbClr val="4F9FF5">
                  <a:alpha val="0"/>
                </a:srgbClr>
              </a:solidFill>
            </p:spPr>
          </p:sp>
          <p:sp>
            <p:nvSpPr>
              <p:cNvPr id="50" name="TextBox 50"/>
              <p:cNvSpPr txBox="1"/>
              <p:nvPr/>
            </p:nvSpPr>
            <p:spPr>
              <a:xfrm>
                <a:off x="0" y="9525"/>
                <a:ext cx="778854" cy="834552"/>
              </a:xfrm>
              <a:prstGeom prst="rect">
                <a:avLst/>
              </a:prstGeom>
            </p:spPr>
            <p:txBody>
              <a:bodyPr lIns="50800" tIns="50800" rIns="50800" bIns="50800" rtlCol="0" anchor="ctr"/>
              <a:lstStyle/>
              <a:p>
                <a:pPr algn="ctr">
                  <a:lnSpc>
                    <a:spcPts val="1978"/>
                  </a:lnSpc>
                </a:pPr>
                <a:endParaRPr/>
              </a:p>
            </p:txBody>
          </p:sp>
        </p:grpSp>
        <p:grpSp>
          <p:nvGrpSpPr>
            <p:cNvPr id="51" name="Group 51"/>
            <p:cNvGrpSpPr/>
            <p:nvPr/>
          </p:nvGrpSpPr>
          <p:grpSpPr>
            <a:xfrm>
              <a:off x="9240400" y="145640"/>
              <a:ext cx="3976287" cy="4424262"/>
              <a:chOff x="0" y="0"/>
              <a:chExt cx="785439" cy="873928"/>
            </a:xfrm>
          </p:grpSpPr>
          <p:sp>
            <p:nvSpPr>
              <p:cNvPr id="52" name="Freeform 52"/>
              <p:cNvSpPr/>
              <p:nvPr/>
            </p:nvSpPr>
            <p:spPr>
              <a:xfrm>
                <a:off x="0" y="0"/>
                <a:ext cx="785439" cy="873928"/>
              </a:xfrm>
              <a:custGeom>
                <a:avLst/>
                <a:gdLst/>
                <a:ahLst/>
                <a:cxnLst/>
                <a:rect l="l" t="t" r="r" b="b"/>
                <a:pathLst>
                  <a:path w="785439" h="873928">
                    <a:moveTo>
                      <a:pt x="0" y="0"/>
                    </a:moveTo>
                    <a:lnTo>
                      <a:pt x="785439" y="0"/>
                    </a:lnTo>
                    <a:lnTo>
                      <a:pt x="785439" y="873928"/>
                    </a:lnTo>
                    <a:lnTo>
                      <a:pt x="0" y="873928"/>
                    </a:lnTo>
                    <a:close/>
                  </a:path>
                </a:pathLst>
              </a:custGeom>
              <a:solidFill>
                <a:srgbClr val="9FCDFF"/>
              </a:solidFill>
              <a:ln w="104775" cap="sq">
                <a:solidFill>
                  <a:srgbClr val="000000"/>
                </a:solidFill>
                <a:prstDash val="solid"/>
                <a:miter/>
              </a:ln>
            </p:spPr>
            <p:txBody>
              <a:bodyPr/>
              <a:lstStyle/>
              <a:p>
                <a:endParaRPr lang="en-ID" dirty="0"/>
              </a:p>
            </p:txBody>
          </p:sp>
          <p:sp>
            <p:nvSpPr>
              <p:cNvPr id="53" name="TextBox 53"/>
              <p:cNvSpPr txBox="1"/>
              <p:nvPr/>
            </p:nvSpPr>
            <p:spPr>
              <a:xfrm>
                <a:off x="0" y="9525"/>
                <a:ext cx="785439" cy="864403"/>
              </a:xfrm>
              <a:prstGeom prst="rect">
                <a:avLst/>
              </a:prstGeom>
            </p:spPr>
            <p:txBody>
              <a:bodyPr lIns="50800" tIns="50800" rIns="50800" bIns="50800" rtlCol="0" anchor="ctr"/>
              <a:lstStyle/>
              <a:p>
                <a:pPr algn="ctr">
                  <a:lnSpc>
                    <a:spcPts val="1978"/>
                  </a:lnSpc>
                </a:pPr>
                <a:endParaRPr/>
              </a:p>
            </p:txBody>
          </p:sp>
        </p:grpSp>
        <p:grpSp>
          <p:nvGrpSpPr>
            <p:cNvPr id="54" name="Group 54"/>
            <p:cNvGrpSpPr/>
            <p:nvPr/>
          </p:nvGrpSpPr>
          <p:grpSpPr>
            <a:xfrm>
              <a:off x="9240400" y="145640"/>
              <a:ext cx="3976287" cy="3468197"/>
              <a:chOff x="0" y="0"/>
              <a:chExt cx="785439" cy="685076"/>
            </a:xfrm>
          </p:grpSpPr>
          <p:sp>
            <p:nvSpPr>
              <p:cNvPr id="55" name="Freeform 55">
                <a:hlinkClick r:id="rId11" action="ppaction://hlinksldjump"/>
              </p:cNvPr>
              <p:cNvSpPr/>
              <p:nvPr/>
            </p:nvSpPr>
            <p:spPr>
              <a:xfrm>
                <a:off x="0" y="0"/>
                <a:ext cx="785439" cy="685076"/>
              </a:xfrm>
              <a:custGeom>
                <a:avLst/>
                <a:gdLst/>
                <a:ahLst/>
                <a:cxnLst/>
                <a:rect l="l" t="t" r="r" b="b"/>
                <a:pathLst>
                  <a:path w="785439" h="685076">
                    <a:moveTo>
                      <a:pt x="0" y="0"/>
                    </a:moveTo>
                    <a:lnTo>
                      <a:pt x="785439" y="0"/>
                    </a:lnTo>
                    <a:lnTo>
                      <a:pt x="785439" y="685076"/>
                    </a:lnTo>
                    <a:lnTo>
                      <a:pt x="0" y="685076"/>
                    </a:lnTo>
                    <a:close/>
                  </a:path>
                </a:pathLst>
              </a:custGeom>
              <a:solidFill>
                <a:srgbClr val="FFFFFF"/>
              </a:solidFill>
              <a:ln w="104775" cap="sq">
                <a:solidFill>
                  <a:srgbClr val="000000"/>
                </a:solidFill>
                <a:prstDash val="solid"/>
                <a:miter/>
              </a:ln>
            </p:spPr>
          </p:sp>
          <p:sp>
            <p:nvSpPr>
              <p:cNvPr id="56" name="TextBox 56"/>
              <p:cNvSpPr txBox="1"/>
              <p:nvPr/>
            </p:nvSpPr>
            <p:spPr>
              <a:xfrm>
                <a:off x="0" y="9525"/>
                <a:ext cx="785439" cy="675551"/>
              </a:xfrm>
              <a:prstGeom prst="rect">
                <a:avLst/>
              </a:prstGeom>
            </p:spPr>
            <p:txBody>
              <a:bodyPr lIns="50800" tIns="50800" rIns="50800" bIns="50800" rtlCol="0" anchor="ctr"/>
              <a:lstStyle/>
              <a:p>
                <a:pPr algn="ctr">
                  <a:lnSpc>
                    <a:spcPts val="1978"/>
                  </a:lnSpc>
                </a:pPr>
                <a:endParaRPr/>
              </a:p>
            </p:txBody>
          </p:sp>
        </p:grpSp>
        <p:sp>
          <p:nvSpPr>
            <p:cNvPr id="57" name="TextBox 57"/>
            <p:cNvSpPr txBox="1"/>
            <p:nvPr/>
          </p:nvSpPr>
          <p:spPr>
            <a:xfrm>
              <a:off x="9482755" y="3724962"/>
              <a:ext cx="3491577" cy="506892"/>
            </a:xfrm>
            <a:prstGeom prst="rect">
              <a:avLst/>
            </a:prstGeom>
          </p:spPr>
          <p:txBody>
            <a:bodyPr lIns="0" tIns="0" rIns="0" bIns="0" rtlCol="0" anchor="t">
              <a:spAutoFit/>
            </a:bodyPr>
            <a:lstStyle/>
            <a:p>
              <a:pPr algn="ctr">
                <a:lnSpc>
                  <a:spcPts val="2932"/>
                </a:lnSpc>
                <a:spcBef>
                  <a:spcPct val="0"/>
                </a:spcBef>
              </a:pPr>
              <a:r>
                <a:rPr lang="en-US" sz="2820" dirty="0">
                  <a:solidFill>
                    <a:srgbClr val="000000"/>
                  </a:solidFill>
                  <a:latin typeface="Poppins"/>
                  <a:ea typeface="Poppins"/>
                  <a:cs typeface="Poppins"/>
                  <a:sym typeface="Poppins"/>
                </a:rPr>
                <a:t>RAM</a:t>
              </a:r>
              <a:endParaRPr lang="en-US" sz="2820" dirty="0">
                <a:solidFill>
                  <a:srgbClr val="000000"/>
                </a:solidFill>
                <a:latin typeface="Poppins"/>
                <a:ea typeface="Poppins"/>
                <a:cs typeface="Poppins"/>
                <a:sym typeface="Poppins"/>
                <a:hlinkClick r:id="rId11" action="ppaction://hlinksldjump"/>
              </a:endParaRPr>
            </a:p>
          </p:txBody>
        </p:sp>
        <p:sp>
          <p:nvSpPr>
            <p:cNvPr id="58" name="Freeform 58">
              <a:hlinkClick r:id="rId11" action="ppaction://hlinksldjump"/>
            </p:cNvPr>
            <p:cNvSpPr/>
            <p:nvPr/>
          </p:nvSpPr>
          <p:spPr>
            <a:xfrm>
              <a:off x="9380100" y="831010"/>
              <a:ext cx="3722287" cy="2072057"/>
            </a:xfrm>
            <a:custGeom>
              <a:avLst/>
              <a:gdLst/>
              <a:ahLst/>
              <a:cxnLst/>
              <a:rect l="l" t="t" r="r" b="b"/>
              <a:pathLst>
                <a:path w="3722287" h="2072057">
                  <a:moveTo>
                    <a:pt x="0" y="0"/>
                  </a:moveTo>
                  <a:lnTo>
                    <a:pt x="3722287" y="0"/>
                  </a:lnTo>
                  <a:lnTo>
                    <a:pt x="3722287" y="2072057"/>
                  </a:lnTo>
                  <a:lnTo>
                    <a:pt x="0" y="2072057"/>
                  </a:lnTo>
                  <a:lnTo>
                    <a:pt x="0" y="0"/>
                  </a:lnTo>
                  <a:close/>
                </a:path>
              </a:pathLst>
            </a:custGeom>
            <a:blipFill>
              <a:blip r:embed="rId12"/>
              <a:stretch>
                <a:fillRect r="-5278"/>
              </a:stretch>
            </a:blipFill>
          </p:spPr>
        </p:sp>
      </p:grpSp>
      <p:sp>
        <p:nvSpPr>
          <p:cNvPr id="59" name="TextBox 59"/>
          <p:cNvSpPr txBox="1"/>
          <p:nvPr/>
        </p:nvSpPr>
        <p:spPr>
          <a:xfrm>
            <a:off x="4635478" y="3846269"/>
            <a:ext cx="9017043" cy="674904"/>
          </a:xfrm>
          <a:prstGeom prst="rect">
            <a:avLst/>
          </a:prstGeom>
        </p:spPr>
        <p:txBody>
          <a:bodyPr lIns="0" tIns="0" rIns="0" bIns="0" rtlCol="0" anchor="t">
            <a:spAutoFit/>
          </a:bodyPr>
          <a:lstStyle/>
          <a:p>
            <a:pPr algn="ctr">
              <a:lnSpc>
                <a:spcPts val="4804"/>
              </a:lnSpc>
              <a:spcBef>
                <a:spcPct val="0"/>
              </a:spcBef>
            </a:pPr>
            <a:r>
              <a:rPr lang="en-US" sz="4620" b="1">
                <a:solidFill>
                  <a:srgbClr val="000000"/>
                </a:solidFill>
                <a:latin typeface="Poppins Bold"/>
                <a:ea typeface="Poppins Bold"/>
                <a:cs typeface="Poppins Bold"/>
                <a:sym typeface="Poppins Bold"/>
              </a:rPr>
              <a:t>Hardware</a:t>
            </a:r>
          </a:p>
        </p:txBody>
      </p:sp>
      <p:sp>
        <p:nvSpPr>
          <p:cNvPr id="60" name="TextBox 60"/>
          <p:cNvSpPr txBox="1"/>
          <p:nvPr/>
        </p:nvSpPr>
        <p:spPr>
          <a:xfrm>
            <a:off x="3188277" y="2650609"/>
            <a:ext cx="12077714" cy="907440"/>
          </a:xfrm>
          <a:prstGeom prst="rect">
            <a:avLst/>
          </a:prstGeom>
        </p:spPr>
        <p:txBody>
          <a:bodyPr lIns="0" tIns="0" rIns="0" bIns="0" rtlCol="0" anchor="t">
            <a:spAutoFit/>
          </a:bodyPr>
          <a:lstStyle/>
          <a:p>
            <a:pPr algn="ctr">
              <a:lnSpc>
                <a:spcPts val="6468"/>
              </a:lnSpc>
              <a:spcBef>
                <a:spcPct val="0"/>
              </a:spcBef>
            </a:pPr>
            <a:r>
              <a:rPr lang="en-US" sz="6219" b="1">
                <a:solidFill>
                  <a:srgbClr val="F0F7FE"/>
                </a:solidFill>
                <a:latin typeface="Poppins Bold"/>
                <a:ea typeface="Poppins Bold"/>
                <a:cs typeface="Poppins Bold"/>
                <a:sym typeface="Poppins Bold"/>
              </a:rPr>
              <a:t>Komponen Sistem Komputer</a:t>
            </a:r>
          </a:p>
        </p:txBody>
      </p:sp>
      <p:sp>
        <p:nvSpPr>
          <p:cNvPr id="61" name="TextBox 61"/>
          <p:cNvSpPr txBox="1"/>
          <p:nvPr/>
        </p:nvSpPr>
        <p:spPr>
          <a:xfrm>
            <a:off x="1028700" y="4806922"/>
            <a:ext cx="16230600" cy="904042"/>
          </a:xfrm>
          <a:prstGeom prst="rect">
            <a:avLst/>
          </a:prstGeom>
        </p:spPr>
        <p:txBody>
          <a:bodyPr lIns="0" tIns="0" rIns="0" bIns="0" rtlCol="0" anchor="t">
            <a:spAutoFit/>
          </a:bodyPr>
          <a:lstStyle/>
          <a:p>
            <a:pPr algn="ctr">
              <a:lnSpc>
                <a:spcPts val="2394"/>
              </a:lnSpc>
              <a:spcBef>
                <a:spcPct val="0"/>
              </a:spcBef>
            </a:pPr>
            <a:r>
              <a:rPr lang="en-US" sz="2302" b="1">
                <a:solidFill>
                  <a:srgbClr val="000000"/>
                </a:solidFill>
                <a:latin typeface="Poppins Medium"/>
                <a:ea typeface="Poppins Medium"/>
                <a:cs typeface="Poppins Medium"/>
                <a:sym typeface="Poppins Medium"/>
              </a:rPr>
              <a:t>Perangkat keras adalah komponen komputer yang wujudnya nyata, dapat disentuh, dipindahkan, dan dilihat. Komponen ini berfungsi menjalankan instruksi dari perangkat lunak serta menampilkan hasil pemrosesan data.</a:t>
            </a:r>
          </a:p>
        </p:txBody>
      </p:sp>
      <p:sp>
        <p:nvSpPr>
          <p:cNvPr id="62" name="Freeform 62"/>
          <p:cNvSpPr/>
          <p:nvPr/>
        </p:nvSpPr>
        <p:spPr>
          <a:xfrm>
            <a:off x="408333" y="368173"/>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13"/>
            <a:stretch>
              <a:fillRect/>
            </a:stretch>
          </a:blipFill>
        </p:spPr>
      </p:sp>
      <p:sp>
        <p:nvSpPr>
          <p:cNvPr id="63" name="Freeform 63"/>
          <p:cNvSpPr/>
          <p:nvPr/>
        </p:nvSpPr>
        <p:spPr>
          <a:xfrm>
            <a:off x="2664202" y="536686"/>
            <a:ext cx="3051241" cy="754713"/>
          </a:xfrm>
          <a:custGeom>
            <a:avLst/>
            <a:gdLst/>
            <a:ahLst/>
            <a:cxnLst/>
            <a:rect l="l" t="t" r="r" b="b"/>
            <a:pathLst>
              <a:path w="3051241" h="754713">
                <a:moveTo>
                  <a:pt x="0" y="0"/>
                </a:moveTo>
                <a:lnTo>
                  <a:pt x="3051241" y="0"/>
                </a:lnTo>
                <a:lnTo>
                  <a:pt x="3051241" y="754714"/>
                </a:lnTo>
                <a:lnTo>
                  <a:pt x="0" y="754714"/>
                </a:lnTo>
                <a:lnTo>
                  <a:pt x="0" y="0"/>
                </a:lnTo>
                <a:close/>
              </a:path>
            </a:pathLst>
          </a:custGeom>
          <a:blipFill>
            <a:blip r:embed="rId14"/>
            <a:stretch>
              <a:fillRect l="-7879" t="-46569" r="-8748" b="-35436"/>
            </a:stretch>
          </a:blipFill>
        </p:spPr>
      </p:sp>
      <p:sp>
        <p:nvSpPr>
          <p:cNvPr id="64" name="Freeform 64"/>
          <p:cNvSpPr/>
          <p:nvPr/>
        </p:nvSpPr>
        <p:spPr>
          <a:xfrm>
            <a:off x="1493892" y="368173"/>
            <a:ext cx="1085229" cy="1091740"/>
          </a:xfrm>
          <a:custGeom>
            <a:avLst/>
            <a:gdLst/>
            <a:ahLst/>
            <a:cxnLst/>
            <a:rect l="l" t="t" r="r" b="b"/>
            <a:pathLst>
              <a:path w="1085229" h="1091740">
                <a:moveTo>
                  <a:pt x="0" y="0"/>
                </a:moveTo>
                <a:lnTo>
                  <a:pt x="1085229" y="0"/>
                </a:lnTo>
                <a:lnTo>
                  <a:pt x="1085229" y="1091740"/>
                </a:lnTo>
                <a:lnTo>
                  <a:pt x="0" y="1091740"/>
                </a:lnTo>
                <a:lnTo>
                  <a:pt x="0" y="0"/>
                </a:lnTo>
                <a:close/>
              </a:path>
            </a:pathLst>
          </a:custGeom>
          <a:blipFill>
            <a:blip r:embed="rId15"/>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BF5FE">
                <a:alpha val="100000"/>
              </a:srgbClr>
            </a:gs>
            <a:gs pos="50000">
              <a:srgbClr val="009CFF">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701874" y="6885985"/>
            <a:ext cx="2233963" cy="2197661"/>
          </a:xfrm>
          <a:custGeom>
            <a:avLst/>
            <a:gdLst/>
            <a:ahLst/>
            <a:cxnLst/>
            <a:rect l="l" t="t" r="r" b="b"/>
            <a:pathLst>
              <a:path w="2233963" h="2197661">
                <a:moveTo>
                  <a:pt x="0" y="0"/>
                </a:moveTo>
                <a:lnTo>
                  <a:pt x="2233962" y="0"/>
                </a:lnTo>
                <a:lnTo>
                  <a:pt x="2233962" y="2197661"/>
                </a:lnTo>
                <a:lnTo>
                  <a:pt x="0" y="2197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2759024" y="7390204"/>
            <a:ext cx="1727914" cy="1378011"/>
          </a:xfrm>
          <a:custGeom>
            <a:avLst/>
            <a:gdLst/>
            <a:ahLst/>
            <a:cxnLst/>
            <a:rect l="l" t="t" r="r" b="b"/>
            <a:pathLst>
              <a:path w="1727914" h="1378011">
                <a:moveTo>
                  <a:pt x="1727914" y="0"/>
                </a:moveTo>
                <a:lnTo>
                  <a:pt x="0" y="0"/>
                </a:lnTo>
                <a:lnTo>
                  <a:pt x="0" y="1378012"/>
                </a:lnTo>
                <a:lnTo>
                  <a:pt x="1727914" y="1378012"/>
                </a:lnTo>
                <a:lnTo>
                  <a:pt x="1727914" y="0"/>
                </a:lnTo>
                <a:close/>
              </a:path>
            </a:pathLst>
          </a:custGeom>
          <a:blipFill>
            <a:blip r:embed="rId4"/>
            <a:stretch>
              <a:fillRect/>
            </a:stretch>
          </a:blipFill>
        </p:spPr>
      </p:sp>
      <p:sp>
        <p:nvSpPr>
          <p:cNvPr id="4" name="Freeform 4"/>
          <p:cNvSpPr/>
          <p:nvPr/>
        </p:nvSpPr>
        <p:spPr>
          <a:xfrm>
            <a:off x="2433040" y="1343419"/>
            <a:ext cx="2233963" cy="2197661"/>
          </a:xfrm>
          <a:custGeom>
            <a:avLst/>
            <a:gdLst/>
            <a:ahLst/>
            <a:cxnLst/>
            <a:rect l="l" t="t" r="r" b="b"/>
            <a:pathLst>
              <a:path w="2233963" h="2197661">
                <a:moveTo>
                  <a:pt x="0" y="0"/>
                </a:moveTo>
                <a:lnTo>
                  <a:pt x="2233962" y="0"/>
                </a:lnTo>
                <a:lnTo>
                  <a:pt x="2233962" y="2197660"/>
                </a:lnTo>
                <a:lnTo>
                  <a:pt x="0" y="2197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691773" y="1712032"/>
            <a:ext cx="1716495" cy="1460435"/>
          </a:xfrm>
          <a:custGeom>
            <a:avLst/>
            <a:gdLst/>
            <a:ahLst/>
            <a:cxnLst/>
            <a:rect l="l" t="t" r="r" b="b"/>
            <a:pathLst>
              <a:path w="1716495" h="1460435">
                <a:moveTo>
                  <a:pt x="0" y="0"/>
                </a:moveTo>
                <a:lnTo>
                  <a:pt x="1716496" y="0"/>
                </a:lnTo>
                <a:lnTo>
                  <a:pt x="1716496" y="1460434"/>
                </a:lnTo>
                <a:lnTo>
                  <a:pt x="0" y="1460434"/>
                </a:lnTo>
                <a:lnTo>
                  <a:pt x="0" y="0"/>
                </a:lnTo>
                <a:close/>
              </a:path>
            </a:pathLst>
          </a:custGeom>
          <a:blipFill>
            <a:blip r:embed="rId5"/>
            <a:stretch>
              <a:fillRect l="-21852" r="-8871" b="-9168"/>
            </a:stretch>
          </a:blipFill>
        </p:spPr>
      </p:sp>
      <p:sp>
        <p:nvSpPr>
          <p:cNvPr id="6" name="Freeform 6"/>
          <p:cNvSpPr/>
          <p:nvPr/>
        </p:nvSpPr>
        <p:spPr>
          <a:xfrm>
            <a:off x="197793" y="30922"/>
            <a:ext cx="2325760" cy="2287966"/>
          </a:xfrm>
          <a:custGeom>
            <a:avLst/>
            <a:gdLst/>
            <a:ahLst/>
            <a:cxnLst/>
            <a:rect l="l" t="t" r="r" b="b"/>
            <a:pathLst>
              <a:path w="2325760" h="2287966">
                <a:moveTo>
                  <a:pt x="0" y="0"/>
                </a:moveTo>
                <a:lnTo>
                  <a:pt x="2325761" y="0"/>
                </a:lnTo>
                <a:lnTo>
                  <a:pt x="2325761" y="2287967"/>
                </a:lnTo>
                <a:lnTo>
                  <a:pt x="0" y="2287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19656" y="624467"/>
            <a:ext cx="2082035" cy="1100876"/>
          </a:xfrm>
          <a:custGeom>
            <a:avLst/>
            <a:gdLst/>
            <a:ahLst/>
            <a:cxnLst/>
            <a:rect l="l" t="t" r="r" b="b"/>
            <a:pathLst>
              <a:path w="2082035" h="1100876">
                <a:moveTo>
                  <a:pt x="0" y="0"/>
                </a:moveTo>
                <a:lnTo>
                  <a:pt x="2082035" y="0"/>
                </a:lnTo>
                <a:lnTo>
                  <a:pt x="2082035" y="1100876"/>
                </a:lnTo>
                <a:lnTo>
                  <a:pt x="0" y="1100876"/>
                </a:lnTo>
                <a:lnTo>
                  <a:pt x="0" y="0"/>
                </a:lnTo>
                <a:close/>
              </a:path>
            </a:pathLst>
          </a:custGeom>
          <a:blipFill>
            <a:blip r:embed="rId6"/>
            <a:stretch>
              <a:fillRect/>
            </a:stretch>
          </a:blipFill>
        </p:spPr>
      </p:sp>
      <p:sp>
        <p:nvSpPr>
          <p:cNvPr id="8" name="Freeform 8"/>
          <p:cNvSpPr/>
          <p:nvPr/>
        </p:nvSpPr>
        <p:spPr>
          <a:xfrm>
            <a:off x="3723560" y="3401015"/>
            <a:ext cx="3542537" cy="3484971"/>
          </a:xfrm>
          <a:custGeom>
            <a:avLst/>
            <a:gdLst/>
            <a:ahLst/>
            <a:cxnLst/>
            <a:rect l="l" t="t" r="r" b="b"/>
            <a:pathLst>
              <a:path w="3542537" h="3484971">
                <a:moveTo>
                  <a:pt x="0" y="0"/>
                </a:moveTo>
                <a:lnTo>
                  <a:pt x="3542536" y="0"/>
                </a:lnTo>
                <a:lnTo>
                  <a:pt x="3542536" y="3484970"/>
                </a:lnTo>
                <a:lnTo>
                  <a:pt x="0" y="3484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818855" y="4114400"/>
            <a:ext cx="3447241" cy="2233977"/>
          </a:xfrm>
          <a:custGeom>
            <a:avLst/>
            <a:gdLst/>
            <a:ahLst/>
            <a:cxnLst/>
            <a:rect l="l" t="t" r="r" b="b"/>
            <a:pathLst>
              <a:path w="3447241" h="2233977">
                <a:moveTo>
                  <a:pt x="0" y="0"/>
                </a:moveTo>
                <a:lnTo>
                  <a:pt x="3447241" y="0"/>
                </a:lnTo>
                <a:lnTo>
                  <a:pt x="3447241" y="2233977"/>
                </a:lnTo>
                <a:lnTo>
                  <a:pt x="0" y="2233977"/>
                </a:lnTo>
                <a:lnTo>
                  <a:pt x="0" y="0"/>
                </a:lnTo>
                <a:close/>
              </a:path>
            </a:pathLst>
          </a:custGeom>
          <a:blipFill>
            <a:blip r:embed="rId7"/>
            <a:stretch>
              <a:fillRect l="-30142" t="-18898" b="-14145"/>
            </a:stretch>
          </a:blipFill>
        </p:spPr>
      </p:sp>
      <p:sp>
        <p:nvSpPr>
          <p:cNvPr id="10" name="TextBox 10"/>
          <p:cNvSpPr txBox="1"/>
          <p:nvPr/>
        </p:nvSpPr>
        <p:spPr>
          <a:xfrm>
            <a:off x="8294796" y="1159660"/>
            <a:ext cx="6606010" cy="1866513"/>
          </a:xfrm>
          <a:prstGeom prst="rect">
            <a:avLst/>
          </a:prstGeom>
        </p:spPr>
        <p:txBody>
          <a:bodyPr lIns="0" tIns="0" rIns="0" bIns="0" rtlCol="0" anchor="t">
            <a:spAutoFit/>
          </a:bodyPr>
          <a:lstStyle/>
          <a:p>
            <a:pPr algn="l">
              <a:lnSpc>
                <a:spcPts val="15246"/>
              </a:lnSpc>
              <a:spcBef>
                <a:spcPct val="0"/>
              </a:spcBef>
            </a:pPr>
            <a:r>
              <a:rPr lang="en-US" sz="10890">
                <a:solidFill>
                  <a:srgbClr val="000000"/>
                </a:solidFill>
                <a:latin typeface="Adigiana Toybox"/>
                <a:ea typeface="Adigiana Toybox"/>
                <a:cs typeface="Adigiana Toybox"/>
                <a:sym typeface="Adigiana Toybox"/>
              </a:rPr>
              <a:t>Processor</a:t>
            </a:r>
          </a:p>
        </p:txBody>
      </p:sp>
      <p:sp>
        <p:nvSpPr>
          <p:cNvPr id="11" name="Freeform 11"/>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8"/>
            <a:stretch>
              <a:fillRect/>
            </a:stretch>
          </a:blipFill>
        </p:spPr>
      </p:sp>
      <p:sp>
        <p:nvSpPr>
          <p:cNvPr id="12" name="Freeform 12"/>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9"/>
            <a:stretch>
              <a:fillRect l="-7879" t="-46569" r="-8748" b="-35436"/>
            </a:stretch>
          </a:blipFill>
        </p:spPr>
      </p:sp>
      <p:sp>
        <p:nvSpPr>
          <p:cNvPr id="13" name="Freeform 13"/>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10"/>
            <a:stretch>
              <a:fillRect/>
            </a:stretch>
          </a:blipFill>
        </p:spPr>
      </p:sp>
      <p:sp>
        <p:nvSpPr>
          <p:cNvPr id="14" name="TextBox 14"/>
          <p:cNvSpPr txBox="1"/>
          <p:nvPr/>
        </p:nvSpPr>
        <p:spPr>
          <a:xfrm>
            <a:off x="8294796" y="2842327"/>
            <a:ext cx="7416646" cy="5248428"/>
          </a:xfrm>
          <a:prstGeom prst="rect">
            <a:avLst/>
          </a:prstGeom>
        </p:spPr>
        <p:txBody>
          <a:bodyPr lIns="0" tIns="0" rIns="0" bIns="0" rtlCol="0" anchor="t">
            <a:spAutoFit/>
          </a:bodyPr>
          <a:lstStyle/>
          <a:p>
            <a:pPr algn="just">
              <a:lnSpc>
                <a:spcPts val="2932"/>
              </a:lnSpc>
              <a:spcBef>
                <a:spcPct val="0"/>
              </a:spcBef>
            </a:pPr>
            <a:r>
              <a:rPr lang="en-US" sz="2820">
                <a:solidFill>
                  <a:srgbClr val="000000"/>
                </a:solidFill>
                <a:latin typeface="Poppins"/>
                <a:ea typeface="Poppins"/>
                <a:cs typeface="Poppins"/>
                <a:sym typeface="Poppins"/>
              </a:rPr>
              <a:t>Processor adalah otak dari komputer. Komponen ini bertanggung jawab untuk menjalankan instruksi dan perintah dari perangkat lunak. Kecepatan dan kemampuan processor sangat mempengaruhi kinerja keseluruhan komputer.</a:t>
            </a:r>
          </a:p>
          <a:p>
            <a:pPr algn="just">
              <a:lnSpc>
                <a:spcPts val="2932"/>
              </a:lnSpc>
              <a:spcBef>
                <a:spcPct val="0"/>
              </a:spcBef>
            </a:pPr>
            <a:endParaRPr lang="en-US" sz="2820">
              <a:solidFill>
                <a:srgbClr val="000000"/>
              </a:solidFill>
              <a:latin typeface="Poppins"/>
              <a:ea typeface="Poppins"/>
              <a:cs typeface="Poppins"/>
              <a:sym typeface="Poppins"/>
            </a:endParaRPr>
          </a:p>
          <a:p>
            <a:pPr algn="just">
              <a:lnSpc>
                <a:spcPts val="2932"/>
              </a:lnSpc>
              <a:spcBef>
                <a:spcPct val="0"/>
              </a:spcBef>
            </a:pPr>
            <a:r>
              <a:rPr lang="en-US" sz="2820">
                <a:solidFill>
                  <a:srgbClr val="000000"/>
                </a:solidFill>
                <a:latin typeface="Poppins"/>
                <a:ea typeface="Poppins"/>
                <a:cs typeface="Poppins"/>
                <a:sym typeface="Poppins"/>
              </a:rPr>
              <a:t>Fungsi utama:</a:t>
            </a:r>
          </a:p>
          <a:p>
            <a:pPr algn="just">
              <a:lnSpc>
                <a:spcPts val="2932"/>
              </a:lnSpc>
              <a:spcBef>
                <a:spcPct val="0"/>
              </a:spcBef>
            </a:pPr>
            <a:endParaRPr lang="en-US" sz="2820">
              <a:solidFill>
                <a:srgbClr val="000000"/>
              </a:solidFill>
              <a:latin typeface="Poppins"/>
              <a:ea typeface="Poppins"/>
              <a:cs typeface="Poppins"/>
              <a:sym typeface="Poppins"/>
            </a:endParaRP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Mengeksekusi perintah dari software</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Mengolah data dan menjalankan logika program</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Mengatur kerja komponen lainnya</a:t>
            </a:r>
          </a:p>
        </p:txBody>
      </p:sp>
      <p:sp>
        <p:nvSpPr>
          <p:cNvPr id="15" name="TextBox 15"/>
          <p:cNvSpPr txBox="1"/>
          <p:nvPr/>
        </p:nvSpPr>
        <p:spPr>
          <a:xfrm rot="5400000">
            <a:off x="-1367412" y="4354122"/>
            <a:ext cx="5637510" cy="2215311"/>
          </a:xfrm>
          <a:prstGeom prst="rect">
            <a:avLst/>
          </a:prstGeom>
        </p:spPr>
        <p:txBody>
          <a:bodyPr lIns="0" tIns="0" rIns="0" bIns="0" rtlCol="0" anchor="t">
            <a:spAutoFit/>
          </a:bodyPr>
          <a:lstStyle/>
          <a:p>
            <a:pPr algn="ctr">
              <a:lnSpc>
                <a:spcPts val="9796"/>
              </a:lnSpc>
              <a:spcBef>
                <a:spcPct val="0"/>
              </a:spcBef>
            </a:pPr>
            <a:r>
              <a:rPr lang="en-US" sz="9419">
                <a:solidFill>
                  <a:srgbClr val="000000"/>
                </a:solidFill>
                <a:latin typeface="Adigiana Toybox"/>
                <a:ea typeface="Adigiana Toybox"/>
                <a:cs typeface="Adigiana Toybox"/>
                <a:sym typeface="Adigiana Toybox"/>
              </a:rPr>
              <a:t>Hardware</a:t>
            </a:r>
          </a:p>
        </p:txBody>
      </p:sp>
      <p:sp>
        <p:nvSpPr>
          <p:cNvPr id="16" name="Freeform 16"/>
          <p:cNvSpPr/>
          <p:nvPr/>
        </p:nvSpPr>
        <p:spPr>
          <a:xfrm>
            <a:off x="243692" y="8081230"/>
            <a:ext cx="2233963" cy="2197661"/>
          </a:xfrm>
          <a:custGeom>
            <a:avLst/>
            <a:gdLst/>
            <a:ahLst/>
            <a:cxnLst/>
            <a:rect l="l" t="t" r="r" b="b"/>
            <a:pathLst>
              <a:path w="2233963" h="2197661">
                <a:moveTo>
                  <a:pt x="0" y="0"/>
                </a:moveTo>
                <a:lnTo>
                  <a:pt x="2233963" y="0"/>
                </a:lnTo>
                <a:lnTo>
                  <a:pt x="2233963" y="2197661"/>
                </a:lnTo>
                <a:lnTo>
                  <a:pt x="0" y="2197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410234" y="8425236"/>
            <a:ext cx="1742557" cy="1482609"/>
          </a:xfrm>
          <a:custGeom>
            <a:avLst/>
            <a:gdLst/>
            <a:ahLst/>
            <a:cxnLst/>
            <a:rect l="l" t="t" r="r" b="b"/>
            <a:pathLst>
              <a:path w="1742557" h="1482609">
                <a:moveTo>
                  <a:pt x="0" y="0"/>
                </a:moveTo>
                <a:lnTo>
                  <a:pt x="1742558" y="0"/>
                </a:lnTo>
                <a:lnTo>
                  <a:pt x="1742558" y="1482609"/>
                </a:lnTo>
                <a:lnTo>
                  <a:pt x="0" y="1482609"/>
                </a:lnTo>
                <a:lnTo>
                  <a:pt x="0" y="0"/>
                </a:lnTo>
                <a:close/>
              </a:path>
            </a:pathLst>
          </a:custGeom>
          <a:blipFill>
            <a:blip r:embed="rId11"/>
            <a:stretch>
              <a:fillRect t="-6474" b="-11058"/>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97793" y="30922"/>
            <a:ext cx="2325760" cy="2287966"/>
          </a:xfrm>
          <a:custGeom>
            <a:avLst/>
            <a:gdLst/>
            <a:ahLst/>
            <a:cxnLst/>
            <a:rect l="l" t="t" r="r" b="b"/>
            <a:pathLst>
              <a:path w="2325760" h="2287966">
                <a:moveTo>
                  <a:pt x="0" y="0"/>
                </a:moveTo>
                <a:lnTo>
                  <a:pt x="2325761" y="0"/>
                </a:lnTo>
                <a:lnTo>
                  <a:pt x="2325761" y="2287967"/>
                </a:lnTo>
                <a:lnTo>
                  <a:pt x="0" y="22879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49580" y="314643"/>
            <a:ext cx="2022188" cy="1720525"/>
          </a:xfrm>
          <a:custGeom>
            <a:avLst/>
            <a:gdLst/>
            <a:ahLst/>
            <a:cxnLst/>
            <a:rect l="l" t="t" r="r" b="b"/>
            <a:pathLst>
              <a:path w="2022188" h="1720525">
                <a:moveTo>
                  <a:pt x="0" y="0"/>
                </a:moveTo>
                <a:lnTo>
                  <a:pt x="2022188" y="0"/>
                </a:lnTo>
                <a:lnTo>
                  <a:pt x="2022188" y="1720525"/>
                </a:lnTo>
                <a:lnTo>
                  <a:pt x="0" y="1720525"/>
                </a:lnTo>
                <a:lnTo>
                  <a:pt x="0" y="0"/>
                </a:lnTo>
                <a:close/>
              </a:path>
            </a:pathLst>
          </a:custGeom>
          <a:blipFill>
            <a:blip r:embed="rId5"/>
            <a:stretch>
              <a:fillRect t="-6474" b="-11058"/>
            </a:stretch>
          </a:blipFill>
        </p:spPr>
      </p:sp>
      <p:sp>
        <p:nvSpPr>
          <p:cNvPr id="5" name="TextBox 5"/>
          <p:cNvSpPr txBox="1"/>
          <p:nvPr/>
        </p:nvSpPr>
        <p:spPr>
          <a:xfrm>
            <a:off x="9144000" y="1159660"/>
            <a:ext cx="6606010" cy="1866513"/>
          </a:xfrm>
          <a:prstGeom prst="rect">
            <a:avLst/>
          </a:prstGeom>
        </p:spPr>
        <p:txBody>
          <a:bodyPr lIns="0" tIns="0" rIns="0" bIns="0" rtlCol="0" anchor="t">
            <a:spAutoFit/>
          </a:bodyPr>
          <a:lstStyle/>
          <a:p>
            <a:pPr algn="l">
              <a:lnSpc>
                <a:spcPts val="15246"/>
              </a:lnSpc>
              <a:spcBef>
                <a:spcPct val="0"/>
              </a:spcBef>
            </a:pPr>
            <a:r>
              <a:rPr lang="en-US" sz="10890">
                <a:solidFill>
                  <a:srgbClr val="000000"/>
                </a:solidFill>
                <a:latin typeface="Adigiana Toybox"/>
                <a:ea typeface="Adigiana Toybox"/>
                <a:cs typeface="Adigiana Toybox"/>
                <a:sym typeface="Adigiana Toybox"/>
              </a:rPr>
              <a:t>Mouse</a:t>
            </a:r>
          </a:p>
        </p:txBody>
      </p:sp>
      <p:sp>
        <p:nvSpPr>
          <p:cNvPr id="6" name="TextBox 6"/>
          <p:cNvSpPr txBox="1"/>
          <p:nvPr/>
        </p:nvSpPr>
        <p:spPr>
          <a:xfrm>
            <a:off x="8780294" y="3460319"/>
            <a:ext cx="7416646" cy="5991378"/>
          </a:xfrm>
          <a:prstGeom prst="rect">
            <a:avLst/>
          </a:prstGeom>
        </p:spPr>
        <p:txBody>
          <a:bodyPr lIns="0" tIns="0" rIns="0" bIns="0" rtlCol="0" anchor="t">
            <a:spAutoFit/>
          </a:bodyPr>
          <a:lstStyle/>
          <a:p>
            <a:pPr algn="just">
              <a:lnSpc>
                <a:spcPts val="2932"/>
              </a:lnSpc>
              <a:spcBef>
                <a:spcPct val="0"/>
              </a:spcBef>
            </a:pPr>
            <a:r>
              <a:rPr lang="en-US" sz="2820">
                <a:solidFill>
                  <a:srgbClr val="000000"/>
                </a:solidFill>
                <a:latin typeface="Poppins"/>
                <a:ea typeface="Poppins"/>
                <a:cs typeface="Poppins"/>
                <a:sym typeface="Poppins"/>
              </a:rPr>
              <a:t>Mouse adalah perangkat input yang digunakan untuk menggerakkan kursor pada layar komputer. Dengan mouse, pengguna dapat memilih, mengklik, dan mengontrol elemen-elemen pada antarmuka grafis (GUI) komputer. Terdapat berbagai jenis mouse, seperti optical, laser, dan wireless.</a:t>
            </a:r>
          </a:p>
          <a:p>
            <a:pPr algn="just">
              <a:lnSpc>
                <a:spcPts val="2932"/>
              </a:lnSpc>
              <a:spcBef>
                <a:spcPct val="0"/>
              </a:spcBef>
            </a:pPr>
            <a:endParaRPr lang="en-US" sz="2820">
              <a:solidFill>
                <a:srgbClr val="000000"/>
              </a:solidFill>
              <a:latin typeface="Poppins"/>
              <a:ea typeface="Poppins"/>
              <a:cs typeface="Poppins"/>
              <a:sym typeface="Poppins"/>
            </a:endParaRPr>
          </a:p>
          <a:p>
            <a:pPr algn="just">
              <a:lnSpc>
                <a:spcPts val="2932"/>
              </a:lnSpc>
              <a:spcBef>
                <a:spcPct val="0"/>
              </a:spcBef>
            </a:pPr>
            <a:r>
              <a:rPr lang="en-US" sz="2820">
                <a:solidFill>
                  <a:srgbClr val="000000"/>
                </a:solidFill>
                <a:latin typeface="Poppins"/>
                <a:ea typeface="Poppins"/>
                <a:cs typeface="Poppins"/>
                <a:sym typeface="Poppins"/>
              </a:rPr>
              <a:t>Fungsi utama:</a:t>
            </a:r>
          </a:p>
          <a:p>
            <a:pPr algn="just">
              <a:lnSpc>
                <a:spcPts val="2932"/>
              </a:lnSpc>
              <a:spcBef>
                <a:spcPct val="0"/>
              </a:spcBef>
            </a:pPr>
            <a:endParaRPr lang="en-US" sz="2820">
              <a:solidFill>
                <a:srgbClr val="000000"/>
              </a:solidFill>
              <a:latin typeface="Poppins"/>
              <a:ea typeface="Poppins"/>
              <a:cs typeface="Poppins"/>
              <a:sym typeface="Poppins"/>
            </a:endParaRP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Mengarahkan pointer di layar</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Memilih dan membuka file atau program</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Menjalankan perintah melalui klik kanan atau kiri</a:t>
            </a:r>
          </a:p>
        </p:txBody>
      </p:sp>
      <p:sp>
        <p:nvSpPr>
          <p:cNvPr id="7" name="Freeform 7"/>
          <p:cNvSpPr/>
          <p:nvPr/>
        </p:nvSpPr>
        <p:spPr>
          <a:xfrm>
            <a:off x="243692" y="8081230"/>
            <a:ext cx="2233963" cy="2197661"/>
          </a:xfrm>
          <a:custGeom>
            <a:avLst/>
            <a:gdLst/>
            <a:ahLst/>
            <a:cxnLst/>
            <a:rect l="l" t="t" r="r" b="b"/>
            <a:pathLst>
              <a:path w="2233963" h="2197661">
                <a:moveTo>
                  <a:pt x="0" y="0"/>
                </a:moveTo>
                <a:lnTo>
                  <a:pt x="2233963" y="0"/>
                </a:lnTo>
                <a:lnTo>
                  <a:pt x="2233963" y="2197661"/>
                </a:lnTo>
                <a:lnTo>
                  <a:pt x="0" y="2197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rot="5400000">
            <a:off x="-1419916" y="4630204"/>
            <a:ext cx="5637510" cy="2215311"/>
          </a:xfrm>
          <a:prstGeom prst="rect">
            <a:avLst/>
          </a:prstGeom>
        </p:spPr>
        <p:txBody>
          <a:bodyPr lIns="0" tIns="0" rIns="0" bIns="0" rtlCol="0" anchor="t">
            <a:spAutoFit/>
          </a:bodyPr>
          <a:lstStyle/>
          <a:p>
            <a:pPr algn="ctr">
              <a:lnSpc>
                <a:spcPts val="9796"/>
              </a:lnSpc>
              <a:spcBef>
                <a:spcPct val="0"/>
              </a:spcBef>
            </a:pPr>
            <a:r>
              <a:rPr lang="en-US" sz="9419">
                <a:solidFill>
                  <a:srgbClr val="000000"/>
                </a:solidFill>
                <a:latin typeface="Adigiana Toybox"/>
                <a:ea typeface="Adigiana Toybox"/>
                <a:cs typeface="Adigiana Toybox"/>
                <a:sym typeface="Adigiana Toybox"/>
              </a:rPr>
              <a:t>Hardware</a:t>
            </a:r>
          </a:p>
        </p:txBody>
      </p:sp>
      <p:sp>
        <p:nvSpPr>
          <p:cNvPr id="10" name="Freeform 10"/>
          <p:cNvSpPr/>
          <p:nvPr/>
        </p:nvSpPr>
        <p:spPr>
          <a:xfrm>
            <a:off x="3723560" y="3401015"/>
            <a:ext cx="3542537" cy="3484971"/>
          </a:xfrm>
          <a:custGeom>
            <a:avLst/>
            <a:gdLst/>
            <a:ahLst/>
            <a:cxnLst/>
            <a:rect l="l" t="t" r="r" b="b"/>
            <a:pathLst>
              <a:path w="3542537" h="3484971">
                <a:moveTo>
                  <a:pt x="0" y="0"/>
                </a:moveTo>
                <a:lnTo>
                  <a:pt x="3542536" y="0"/>
                </a:lnTo>
                <a:lnTo>
                  <a:pt x="3542536" y="3484970"/>
                </a:lnTo>
                <a:lnTo>
                  <a:pt x="0" y="3484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701874" y="6885985"/>
            <a:ext cx="2233963" cy="2197661"/>
          </a:xfrm>
          <a:custGeom>
            <a:avLst/>
            <a:gdLst/>
            <a:ahLst/>
            <a:cxnLst/>
            <a:rect l="l" t="t" r="r" b="b"/>
            <a:pathLst>
              <a:path w="2233963" h="2197661">
                <a:moveTo>
                  <a:pt x="0" y="0"/>
                </a:moveTo>
                <a:lnTo>
                  <a:pt x="2233962" y="0"/>
                </a:lnTo>
                <a:lnTo>
                  <a:pt x="2233962" y="2197661"/>
                </a:lnTo>
                <a:lnTo>
                  <a:pt x="0" y="2197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501352" y="7131011"/>
            <a:ext cx="2635006" cy="1707610"/>
          </a:xfrm>
          <a:custGeom>
            <a:avLst/>
            <a:gdLst/>
            <a:ahLst/>
            <a:cxnLst/>
            <a:rect l="l" t="t" r="r" b="b"/>
            <a:pathLst>
              <a:path w="2635006" h="1707610">
                <a:moveTo>
                  <a:pt x="0" y="0"/>
                </a:moveTo>
                <a:lnTo>
                  <a:pt x="2635006" y="0"/>
                </a:lnTo>
                <a:lnTo>
                  <a:pt x="2635006" y="1707610"/>
                </a:lnTo>
                <a:lnTo>
                  <a:pt x="0" y="1707610"/>
                </a:lnTo>
                <a:lnTo>
                  <a:pt x="0" y="0"/>
                </a:lnTo>
                <a:close/>
              </a:path>
            </a:pathLst>
          </a:custGeom>
          <a:blipFill>
            <a:blip r:embed="rId6"/>
            <a:stretch>
              <a:fillRect l="-30142" t="-18898" b="-14145"/>
            </a:stretch>
          </a:blipFill>
        </p:spPr>
      </p:sp>
      <p:sp>
        <p:nvSpPr>
          <p:cNvPr id="14" name="Freeform 14"/>
          <p:cNvSpPr/>
          <p:nvPr/>
        </p:nvSpPr>
        <p:spPr>
          <a:xfrm>
            <a:off x="2433040" y="1343419"/>
            <a:ext cx="2233963" cy="2197661"/>
          </a:xfrm>
          <a:custGeom>
            <a:avLst/>
            <a:gdLst/>
            <a:ahLst/>
            <a:cxnLst/>
            <a:rect l="l" t="t" r="r" b="b"/>
            <a:pathLst>
              <a:path w="2233963" h="2197661">
                <a:moveTo>
                  <a:pt x="0" y="0"/>
                </a:moveTo>
                <a:lnTo>
                  <a:pt x="2233962" y="0"/>
                </a:lnTo>
                <a:lnTo>
                  <a:pt x="2233962" y="2197660"/>
                </a:lnTo>
                <a:lnTo>
                  <a:pt x="0" y="219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509004" y="1925298"/>
            <a:ext cx="2082035" cy="1100876"/>
          </a:xfrm>
          <a:custGeom>
            <a:avLst/>
            <a:gdLst/>
            <a:ahLst/>
            <a:cxnLst/>
            <a:rect l="l" t="t" r="r" b="b"/>
            <a:pathLst>
              <a:path w="2082035" h="1100876">
                <a:moveTo>
                  <a:pt x="0" y="0"/>
                </a:moveTo>
                <a:lnTo>
                  <a:pt x="2082034" y="0"/>
                </a:lnTo>
                <a:lnTo>
                  <a:pt x="2082034" y="1100876"/>
                </a:lnTo>
                <a:lnTo>
                  <a:pt x="0" y="1100876"/>
                </a:lnTo>
                <a:lnTo>
                  <a:pt x="0" y="0"/>
                </a:lnTo>
                <a:close/>
              </a:path>
            </a:pathLst>
          </a:custGeom>
          <a:blipFill>
            <a:blip r:embed="rId7"/>
            <a:stretch>
              <a:fillRect/>
            </a:stretch>
          </a:blipFill>
        </p:spPr>
      </p:sp>
      <p:sp>
        <p:nvSpPr>
          <p:cNvPr id="16" name="Freeform 16"/>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8"/>
            <a:stretch>
              <a:fillRect/>
            </a:stretch>
          </a:blipFill>
        </p:spPr>
      </p:sp>
      <p:sp>
        <p:nvSpPr>
          <p:cNvPr id="17" name="Freeform 17"/>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9"/>
            <a:stretch>
              <a:fillRect l="-7879" t="-46569" r="-8748" b="-35436"/>
            </a:stretch>
          </a:blipFill>
        </p:spPr>
      </p:sp>
      <p:sp>
        <p:nvSpPr>
          <p:cNvPr id="18" name="Freeform 18"/>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10"/>
            <a:stretch>
              <a:fillRect/>
            </a:stretch>
          </a:blipFill>
        </p:spPr>
      </p:sp>
      <p:sp>
        <p:nvSpPr>
          <p:cNvPr id="8" name="Freeform 8"/>
          <p:cNvSpPr/>
          <p:nvPr/>
        </p:nvSpPr>
        <p:spPr>
          <a:xfrm flipH="1">
            <a:off x="78911" y="8500844"/>
            <a:ext cx="1899577" cy="1514913"/>
          </a:xfrm>
          <a:custGeom>
            <a:avLst/>
            <a:gdLst/>
            <a:ahLst/>
            <a:cxnLst/>
            <a:rect l="l" t="t" r="r" b="b"/>
            <a:pathLst>
              <a:path w="1899577" h="1514913">
                <a:moveTo>
                  <a:pt x="1899578" y="0"/>
                </a:moveTo>
                <a:lnTo>
                  <a:pt x="0" y="0"/>
                </a:lnTo>
                <a:lnTo>
                  <a:pt x="0" y="1514912"/>
                </a:lnTo>
                <a:lnTo>
                  <a:pt x="1899578" y="1514912"/>
                </a:lnTo>
                <a:lnTo>
                  <a:pt x="1899578" y="0"/>
                </a:lnTo>
                <a:close/>
              </a:path>
            </a:pathLst>
          </a:custGeom>
          <a:blipFill>
            <a:blip r:embed="rId11"/>
            <a:stretch>
              <a:fillRect/>
            </a:stretch>
          </a:blipFill>
        </p:spPr>
      </p:sp>
      <p:sp>
        <p:nvSpPr>
          <p:cNvPr id="11" name="Freeform 11"/>
          <p:cNvSpPr/>
          <p:nvPr/>
        </p:nvSpPr>
        <p:spPr>
          <a:xfrm>
            <a:off x="3550021" y="3730420"/>
            <a:ext cx="3446190" cy="2932100"/>
          </a:xfrm>
          <a:custGeom>
            <a:avLst/>
            <a:gdLst/>
            <a:ahLst/>
            <a:cxnLst/>
            <a:rect l="l" t="t" r="r" b="b"/>
            <a:pathLst>
              <a:path w="3446190" h="2932100">
                <a:moveTo>
                  <a:pt x="0" y="0"/>
                </a:moveTo>
                <a:lnTo>
                  <a:pt x="3446190" y="0"/>
                </a:lnTo>
                <a:lnTo>
                  <a:pt x="3446190" y="2932100"/>
                </a:lnTo>
                <a:lnTo>
                  <a:pt x="0" y="2932100"/>
                </a:lnTo>
                <a:lnTo>
                  <a:pt x="0" y="0"/>
                </a:lnTo>
                <a:close/>
              </a:path>
            </a:pathLst>
          </a:custGeom>
          <a:blipFill>
            <a:blip r:embed="rId12"/>
            <a:stretch>
              <a:fillRect l="-21852" r="-8871" b="-9168"/>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97793" y="30922"/>
            <a:ext cx="2325760" cy="2287966"/>
          </a:xfrm>
          <a:custGeom>
            <a:avLst/>
            <a:gdLst/>
            <a:ahLst/>
            <a:cxnLst/>
            <a:rect l="l" t="t" r="r" b="b"/>
            <a:pathLst>
              <a:path w="2325760" h="2287966">
                <a:moveTo>
                  <a:pt x="0" y="0"/>
                </a:moveTo>
                <a:lnTo>
                  <a:pt x="2325761" y="0"/>
                </a:lnTo>
                <a:lnTo>
                  <a:pt x="2325761" y="2287967"/>
                </a:lnTo>
                <a:lnTo>
                  <a:pt x="0" y="22879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9144000" y="1159660"/>
            <a:ext cx="6606010" cy="1866513"/>
          </a:xfrm>
          <a:prstGeom prst="rect">
            <a:avLst/>
          </a:prstGeom>
        </p:spPr>
        <p:txBody>
          <a:bodyPr lIns="0" tIns="0" rIns="0" bIns="0" rtlCol="0" anchor="t">
            <a:spAutoFit/>
          </a:bodyPr>
          <a:lstStyle/>
          <a:p>
            <a:pPr algn="l">
              <a:lnSpc>
                <a:spcPts val="15246"/>
              </a:lnSpc>
              <a:spcBef>
                <a:spcPct val="0"/>
              </a:spcBef>
            </a:pPr>
            <a:r>
              <a:rPr lang="en-US" sz="10890">
                <a:solidFill>
                  <a:srgbClr val="000000"/>
                </a:solidFill>
                <a:latin typeface="Adigiana Toybox"/>
                <a:ea typeface="Adigiana Toybox"/>
                <a:cs typeface="Adigiana Toybox"/>
                <a:sym typeface="Adigiana Toybox"/>
              </a:rPr>
              <a:t>RAM</a:t>
            </a:r>
          </a:p>
        </p:txBody>
      </p:sp>
      <p:sp>
        <p:nvSpPr>
          <p:cNvPr id="6" name="TextBox 6"/>
          <p:cNvSpPr txBox="1"/>
          <p:nvPr/>
        </p:nvSpPr>
        <p:spPr>
          <a:xfrm>
            <a:off x="8780294" y="3460319"/>
            <a:ext cx="7416646" cy="4876953"/>
          </a:xfrm>
          <a:prstGeom prst="rect">
            <a:avLst/>
          </a:prstGeom>
        </p:spPr>
        <p:txBody>
          <a:bodyPr lIns="0" tIns="0" rIns="0" bIns="0" rtlCol="0" anchor="t">
            <a:spAutoFit/>
          </a:bodyPr>
          <a:lstStyle/>
          <a:p>
            <a:pPr algn="just">
              <a:lnSpc>
                <a:spcPts val="2932"/>
              </a:lnSpc>
              <a:spcBef>
                <a:spcPct val="0"/>
              </a:spcBef>
            </a:pPr>
            <a:r>
              <a:rPr lang="en-US" sz="2820">
                <a:solidFill>
                  <a:srgbClr val="000000"/>
                </a:solidFill>
                <a:latin typeface="Poppins"/>
                <a:ea typeface="Poppins"/>
                <a:cs typeface="Poppins"/>
                <a:sym typeface="Poppins"/>
              </a:rPr>
              <a:t>RAM adalah memori sementara yang digunakan untuk menyimpan data dan instruksi yang sedang digunakan oleh sistem operasi atau aplikasi. Data di RAM akan hilang saat komputer dimatikan.</a:t>
            </a:r>
          </a:p>
          <a:p>
            <a:pPr algn="just">
              <a:lnSpc>
                <a:spcPts val="2932"/>
              </a:lnSpc>
              <a:spcBef>
                <a:spcPct val="0"/>
              </a:spcBef>
            </a:pPr>
            <a:endParaRPr lang="en-US" sz="2820">
              <a:solidFill>
                <a:srgbClr val="000000"/>
              </a:solidFill>
              <a:latin typeface="Poppins"/>
              <a:ea typeface="Poppins"/>
              <a:cs typeface="Poppins"/>
              <a:sym typeface="Poppins"/>
            </a:endParaRPr>
          </a:p>
          <a:p>
            <a:pPr algn="just">
              <a:lnSpc>
                <a:spcPts val="2932"/>
              </a:lnSpc>
              <a:spcBef>
                <a:spcPct val="0"/>
              </a:spcBef>
            </a:pPr>
            <a:r>
              <a:rPr lang="en-US" sz="2820">
                <a:solidFill>
                  <a:srgbClr val="000000"/>
                </a:solidFill>
                <a:latin typeface="Poppins"/>
                <a:ea typeface="Poppins"/>
                <a:cs typeface="Poppins"/>
                <a:sym typeface="Poppins"/>
              </a:rPr>
              <a:t>Fungsi utama:</a:t>
            </a:r>
          </a:p>
          <a:p>
            <a:pPr algn="just">
              <a:lnSpc>
                <a:spcPts val="2932"/>
              </a:lnSpc>
              <a:spcBef>
                <a:spcPct val="0"/>
              </a:spcBef>
            </a:pPr>
            <a:endParaRPr lang="en-US" sz="2820">
              <a:solidFill>
                <a:srgbClr val="000000"/>
              </a:solidFill>
              <a:latin typeface="Poppins"/>
              <a:ea typeface="Poppins"/>
              <a:cs typeface="Poppins"/>
              <a:sym typeface="Poppins"/>
            </a:endParaRPr>
          </a:p>
          <a:p>
            <a:pPr marL="608849" lvl="1" indent="-304425" algn="just">
              <a:lnSpc>
                <a:spcPts val="2932"/>
              </a:lnSpc>
              <a:buFont typeface="Arial"/>
              <a:buChar char="•"/>
            </a:pPr>
            <a:r>
              <a:rPr lang="en-US" sz="2820">
                <a:solidFill>
                  <a:srgbClr val="000000"/>
                </a:solidFill>
                <a:latin typeface="Poppins"/>
                <a:ea typeface="Poppins"/>
                <a:cs typeface="Poppins"/>
                <a:sym typeface="Poppins"/>
              </a:rPr>
              <a:t>Mempercepat akses data dan program</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Menyediakan ruang kerja bagi sistem operasi</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Meningkatkan kinerja multitasking</a:t>
            </a:r>
          </a:p>
        </p:txBody>
      </p:sp>
      <p:sp>
        <p:nvSpPr>
          <p:cNvPr id="7" name="TextBox 7"/>
          <p:cNvSpPr txBox="1"/>
          <p:nvPr/>
        </p:nvSpPr>
        <p:spPr>
          <a:xfrm rot="5400000">
            <a:off x="-1419916" y="4630204"/>
            <a:ext cx="5637510" cy="2215311"/>
          </a:xfrm>
          <a:prstGeom prst="rect">
            <a:avLst/>
          </a:prstGeom>
        </p:spPr>
        <p:txBody>
          <a:bodyPr lIns="0" tIns="0" rIns="0" bIns="0" rtlCol="0" anchor="t">
            <a:spAutoFit/>
          </a:bodyPr>
          <a:lstStyle/>
          <a:p>
            <a:pPr algn="ctr">
              <a:lnSpc>
                <a:spcPts val="9796"/>
              </a:lnSpc>
              <a:spcBef>
                <a:spcPct val="0"/>
              </a:spcBef>
            </a:pPr>
            <a:r>
              <a:rPr lang="en-US" sz="9419">
                <a:solidFill>
                  <a:srgbClr val="000000"/>
                </a:solidFill>
                <a:latin typeface="Adigiana Toybox"/>
                <a:ea typeface="Adigiana Toybox"/>
                <a:cs typeface="Adigiana Toybox"/>
                <a:sym typeface="Adigiana Toybox"/>
              </a:rPr>
              <a:t>Hardware</a:t>
            </a:r>
          </a:p>
        </p:txBody>
      </p:sp>
      <p:sp>
        <p:nvSpPr>
          <p:cNvPr id="8" name="Freeform 8"/>
          <p:cNvSpPr/>
          <p:nvPr/>
        </p:nvSpPr>
        <p:spPr>
          <a:xfrm>
            <a:off x="2701874" y="6885985"/>
            <a:ext cx="2233963" cy="2197661"/>
          </a:xfrm>
          <a:custGeom>
            <a:avLst/>
            <a:gdLst/>
            <a:ahLst/>
            <a:cxnLst/>
            <a:rect l="l" t="t" r="r" b="b"/>
            <a:pathLst>
              <a:path w="2233963" h="2197661">
                <a:moveTo>
                  <a:pt x="0" y="0"/>
                </a:moveTo>
                <a:lnTo>
                  <a:pt x="2233962" y="0"/>
                </a:lnTo>
                <a:lnTo>
                  <a:pt x="2233962" y="2197661"/>
                </a:lnTo>
                <a:lnTo>
                  <a:pt x="0" y="2197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3723560" y="3401015"/>
            <a:ext cx="3542537" cy="3484971"/>
          </a:xfrm>
          <a:custGeom>
            <a:avLst/>
            <a:gdLst/>
            <a:ahLst/>
            <a:cxnLst/>
            <a:rect l="l" t="t" r="r" b="b"/>
            <a:pathLst>
              <a:path w="3542537" h="3484971">
                <a:moveTo>
                  <a:pt x="0" y="0"/>
                </a:moveTo>
                <a:lnTo>
                  <a:pt x="3542536" y="0"/>
                </a:lnTo>
                <a:lnTo>
                  <a:pt x="3542536" y="3484970"/>
                </a:lnTo>
                <a:lnTo>
                  <a:pt x="0" y="3484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43692" y="8081230"/>
            <a:ext cx="2233963" cy="2197661"/>
          </a:xfrm>
          <a:custGeom>
            <a:avLst/>
            <a:gdLst/>
            <a:ahLst/>
            <a:cxnLst/>
            <a:rect l="l" t="t" r="r" b="b"/>
            <a:pathLst>
              <a:path w="2233963" h="2197661">
                <a:moveTo>
                  <a:pt x="0" y="0"/>
                </a:moveTo>
                <a:lnTo>
                  <a:pt x="2233963" y="0"/>
                </a:lnTo>
                <a:lnTo>
                  <a:pt x="2233963" y="2197661"/>
                </a:lnTo>
                <a:lnTo>
                  <a:pt x="0" y="2197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2433040" y="1343419"/>
            <a:ext cx="2233963" cy="2197661"/>
          </a:xfrm>
          <a:custGeom>
            <a:avLst/>
            <a:gdLst/>
            <a:ahLst/>
            <a:cxnLst/>
            <a:rect l="l" t="t" r="r" b="b"/>
            <a:pathLst>
              <a:path w="2233963" h="2197661">
                <a:moveTo>
                  <a:pt x="0" y="0"/>
                </a:moveTo>
                <a:lnTo>
                  <a:pt x="2233962" y="0"/>
                </a:lnTo>
                <a:lnTo>
                  <a:pt x="2233962" y="2197660"/>
                </a:lnTo>
                <a:lnTo>
                  <a:pt x="0" y="219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5"/>
            <a:stretch>
              <a:fillRect/>
            </a:stretch>
          </a:blipFill>
        </p:spPr>
      </p:sp>
      <p:sp>
        <p:nvSpPr>
          <p:cNvPr id="17" name="Freeform 17"/>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6"/>
            <a:stretch>
              <a:fillRect l="-7879" t="-46569" r="-8748" b="-35436"/>
            </a:stretch>
          </a:blipFill>
        </p:spPr>
      </p:sp>
      <p:sp>
        <p:nvSpPr>
          <p:cNvPr id="18" name="Freeform 18"/>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7"/>
            <a:stretch>
              <a:fillRect/>
            </a:stretch>
          </a:blipFill>
        </p:spPr>
      </p:sp>
      <p:sp>
        <p:nvSpPr>
          <p:cNvPr id="9" name="Freeform 9"/>
          <p:cNvSpPr/>
          <p:nvPr/>
        </p:nvSpPr>
        <p:spPr>
          <a:xfrm>
            <a:off x="2433040" y="6885985"/>
            <a:ext cx="2522646" cy="2146327"/>
          </a:xfrm>
          <a:custGeom>
            <a:avLst/>
            <a:gdLst/>
            <a:ahLst/>
            <a:cxnLst/>
            <a:rect l="l" t="t" r="r" b="b"/>
            <a:pathLst>
              <a:path w="2522646" h="2146327">
                <a:moveTo>
                  <a:pt x="0" y="0"/>
                </a:moveTo>
                <a:lnTo>
                  <a:pt x="2522646" y="0"/>
                </a:lnTo>
                <a:lnTo>
                  <a:pt x="2522646" y="2146327"/>
                </a:lnTo>
                <a:lnTo>
                  <a:pt x="0" y="2146327"/>
                </a:lnTo>
                <a:lnTo>
                  <a:pt x="0" y="0"/>
                </a:lnTo>
                <a:close/>
              </a:path>
            </a:pathLst>
          </a:custGeom>
          <a:blipFill>
            <a:blip r:embed="rId8"/>
            <a:stretch>
              <a:fillRect l="-21852" r="-8871" b="-9168"/>
            </a:stretch>
          </a:blipFill>
        </p:spPr>
      </p:sp>
      <p:sp>
        <p:nvSpPr>
          <p:cNvPr id="13" name="Freeform 13"/>
          <p:cNvSpPr/>
          <p:nvPr/>
        </p:nvSpPr>
        <p:spPr>
          <a:xfrm>
            <a:off x="-63721" y="8362181"/>
            <a:ext cx="2765595" cy="1792238"/>
          </a:xfrm>
          <a:custGeom>
            <a:avLst/>
            <a:gdLst/>
            <a:ahLst/>
            <a:cxnLst/>
            <a:rect l="l" t="t" r="r" b="b"/>
            <a:pathLst>
              <a:path w="2765595" h="1792238">
                <a:moveTo>
                  <a:pt x="0" y="0"/>
                </a:moveTo>
                <a:lnTo>
                  <a:pt x="2765595" y="0"/>
                </a:lnTo>
                <a:lnTo>
                  <a:pt x="2765595" y="1792238"/>
                </a:lnTo>
                <a:lnTo>
                  <a:pt x="0" y="1792238"/>
                </a:lnTo>
                <a:lnTo>
                  <a:pt x="0" y="0"/>
                </a:lnTo>
                <a:close/>
              </a:path>
            </a:pathLst>
          </a:custGeom>
          <a:blipFill>
            <a:blip r:embed="rId9"/>
            <a:stretch>
              <a:fillRect l="-30142" t="-18898" b="-14145"/>
            </a:stretch>
          </a:blipFill>
        </p:spPr>
      </p:sp>
      <p:sp>
        <p:nvSpPr>
          <p:cNvPr id="15" name="Freeform 15"/>
          <p:cNvSpPr/>
          <p:nvPr/>
        </p:nvSpPr>
        <p:spPr>
          <a:xfrm>
            <a:off x="2433040" y="1458626"/>
            <a:ext cx="2022188" cy="1720525"/>
          </a:xfrm>
          <a:custGeom>
            <a:avLst/>
            <a:gdLst/>
            <a:ahLst/>
            <a:cxnLst/>
            <a:rect l="l" t="t" r="r" b="b"/>
            <a:pathLst>
              <a:path w="2022188" h="1720525">
                <a:moveTo>
                  <a:pt x="0" y="0"/>
                </a:moveTo>
                <a:lnTo>
                  <a:pt x="2022188" y="0"/>
                </a:lnTo>
                <a:lnTo>
                  <a:pt x="2022188" y="1720525"/>
                </a:lnTo>
                <a:lnTo>
                  <a:pt x="0" y="1720525"/>
                </a:lnTo>
                <a:lnTo>
                  <a:pt x="0" y="0"/>
                </a:lnTo>
                <a:close/>
              </a:path>
            </a:pathLst>
          </a:custGeom>
          <a:blipFill>
            <a:blip r:embed="rId10"/>
            <a:stretch>
              <a:fillRect t="-6474" b="-11058"/>
            </a:stretch>
          </a:blipFill>
        </p:spPr>
      </p:sp>
      <p:sp>
        <p:nvSpPr>
          <p:cNvPr id="4" name="Freeform 4"/>
          <p:cNvSpPr/>
          <p:nvPr/>
        </p:nvSpPr>
        <p:spPr>
          <a:xfrm flipH="1">
            <a:off x="197793" y="522752"/>
            <a:ext cx="1824392" cy="1454953"/>
          </a:xfrm>
          <a:custGeom>
            <a:avLst/>
            <a:gdLst/>
            <a:ahLst/>
            <a:cxnLst/>
            <a:rect l="l" t="t" r="r" b="b"/>
            <a:pathLst>
              <a:path w="1824392" h="1454953">
                <a:moveTo>
                  <a:pt x="1824392" y="0"/>
                </a:moveTo>
                <a:lnTo>
                  <a:pt x="0" y="0"/>
                </a:lnTo>
                <a:lnTo>
                  <a:pt x="0" y="1454953"/>
                </a:lnTo>
                <a:lnTo>
                  <a:pt x="1824392" y="1454953"/>
                </a:lnTo>
                <a:lnTo>
                  <a:pt x="1824392" y="0"/>
                </a:lnTo>
                <a:close/>
              </a:path>
            </a:pathLst>
          </a:custGeom>
          <a:blipFill>
            <a:blip r:embed="rId11"/>
            <a:stretch>
              <a:fillRect/>
            </a:stretch>
          </a:blipFill>
        </p:spPr>
      </p:sp>
      <p:sp>
        <p:nvSpPr>
          <p:cNvPr id="11" name="Freeform 11"/>
          <p:cNvSpPr/>
          <p:nvPr/>
        </p:nvSpPr>
        <p:spPr>
          <a:xfrm>
            <a:off x="3780231" y="4221924"/>
            <a:ext cx="3485865" cy="1843151"/>
          </a:xfrm>
          <a:custGeom>
            <a:avLst/>
            <a:gdLst/>
            <a:ahLst/>
            <a:cxnLst/>
            <a:rect l="l" t="t" r="r" b="b"/>
            <a:pathLst>
              <a:path w="3485865" h="1843151">
                <a:moveTo>
                  <a:pt x="0" y="0"/>
                </a:moveTo>
                <a:lnTo>
                  <a:pt x="3485865" y="0"/>
                </a:lnTo>
                <a:lnTo>
                  <a:pt x="3485865" y="1843152"/>
                </a:lnTo>
                <a:lnTo>
                  <a:pt x="0" y="1843152"/>
                </a:lnTo>
                <a:lnTo>
                  <a:pt x="0" y="0"/>
                </a:lnTo>
                <a:close/>
              </a:path>
            </a:pathLst>
          </a:custGeom>
          <a:blipFill>
            <a:blip r:embed="rId12"/>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9144000" y="1159660"/>
            <a:ext cx="6606010" cy="1866513"/>
          </a:xfrm>
          <a:prstGeom prst="rect">
            <a:avLst/>
          </a:prstGeom>
        </p:spPr>
        <p:txBody>
          <a:bodyPr lIns="0" tIns="0" rIns="0" bIns="0" rtlCol="0" anchor="t">
            <a:spAutoFit/>
          </a:bodyPr>
          <a:lstStyle/>
          <a:p>
            <a:pPr algn="l">
              <a:lnSpc>
                <a:spcPts val="15246"/>
              </a:lnSpc>
              <a:spcBef>
                <a:spcPct val="0"/>
              </a:spcBef>
            </a:pPr>
            <a:r>
              <a:rPr lang="en-US" sz="10890">
                <a:solidFill>
                  <a:srgbClr val="000000"/>
                </a:solidFill>
                <a:latin typeface="Adigiana Toybox"/>
                <a:ea typeface="Adigiana Toybox"/>
                <a:cs typeface="Adigiana Toybox"/>
                <a:sym typeface="Adigiana Toybox"/>
              </a:rPr>
              <a:t>Scanner</a:t>
            </a:r>
          </a:p>
        </p:txBody>
      </p:sp>
      <p:sp>
        <p:nvSpPr>
          <p:cNvPr id="4" name="TextBox 4"/>
          <p:cNvSpPr txBox="1"/>
          <p:nvPr/>
        </p:nvSpPr>
        <p:spPr>
          <a:xfrm>
            <a:off x="8780294" y="3460319"/>
            <a:ext cx="7416646" cy="5619903"/>
          </a:xfrm>
          <a:prstGeom prst="rect">
            <a:avLst/>
          </a:prstGeom>
        </p:spPr>
        <p:txBody>
          <a:bodyPr lIns="0" tIns="0" rIns="0" bIns="0" rtlCol="0" anchor="t">
            <a:spAutoFit/>
          </a:bodyPr>
          <a:lstStyle/>
          <a:p>
            <a:pPr algn="just">
              <a:lnSpc>
                <a:spcPts val="2932"/>
              </a:lnSpc>
              <a:spcBef>
                <a:spcPct val="0"/>
              </a:spcBef>
            </a:pPr>
            <a:r>
              <a:rPr lang="en-US" sz="2820">
                <a:solidFill>
                  <a:srgbClr val="000000"/>
                </a:solidFill>
                <a:latin typeface="Poppins"/>
                <a:ea typeface="Poppins"/>
                <a:cs typeface="Poppins"/>
                <a:sym typeface="Poppins"/>
              </a:rPr>
              <a:t>Scanner adalah perangkat input yang digunakan untuk memindai dokumen, gambar, atau foto ke dalam bentuk digital sehingga bisa disimpan atau diedit di komputer.</a:t>
            </a:r>
          </a:p>
          <a:p>
            <a:pPr algn="just">
              <a:lnSpc>
                <a:spcPts val="2932"/>
              </a:lnSpc>
              <a:spcBef>
                <a:spcPct val="0"/>
              </a:spcBef>
            </a:pPr>
            <a:endParaRPr lang="en-US" sz="2820">
              <a:solidFill>
                <a:srgbClr val="000000"/>
              </a:solidFill>
              <a:latin typeface="Poppins"/>
              <a:ea typeface="Poppins"/>
              <a:cs typeface="Poppins"/>
              <a:sym typeface="Poppins"/>
            </a:endParaRPr>
          </a:p>
          <a:p>
            <a:pPr algn="just">
              <a:lnSpc>
                <a:spcPts val="2932"/>
              </a:lnSpc>
              <a:spcBef>
                <a:spcPct val="0"/>
              </a:spcBef>
            </a:pPr>
            <a:r>
              <a:rPr lang="en-US" sz="2820">
                <a:solidFill>
                  <a:srgbClr val="000000"/>
                </a:solidFill>
                <a:latin typeface="Poppins"/>
                <a:ea typeface="Poppins"/>
                <a:cs typeface="Poppins"/>
                <a:sym typeface="Poppins"/>
              </a:rPr>
              <a:t>Fungsi utama:</a:t>
            </a:r>
          </a:p>
          <a:p>
            <a:pPr algn="just">
              <a:lnSpc>
                <a:spcPts val="2932"/>
              </a:lnSpc>
              <a:spcBef>
                <a:spcPct val="0"/>
              </a:spcBef>
            </a:pPr>
            <a:endParaRPr lang="en-US" sz="2820">
              <a:solidFill>
                <a:srgbClr val="000000"/>
              </a:solidFill>
              <a:latin typeface="Poppins"/>
              <a:ea typeface="Poppins"/>
              <a:cs typeface="Poppins"/>
              <a:sym typeface="Poppins"/>
            </a:endParaRP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Mengubah dokumen fisik menjadi format digital</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Digunakan dalam digitalisasi arsip atau gambar</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Dapat digunakan untuk Optical Character Recognition (OCR) agar teks dari gambar bisa diedit</a:t>
            </a:r>
          </a:p>
        </p:txBody>
      </p:sp>
      <p:sp>
        <p:nvSpPr>
          <p:cNvPr id="5" name="TextBox 5"/>
          <p:cNvSpPr txBox="1"/>
          <p:nvPr/>
        </p:nvSpPr>
        <p:spPr>
          <a:xfrm rot="5400000">
            <a:off x="-1419916" y="4630204"/>
            <a:ext cx="5637510" cy="2215311"/>
          </a:xfrm>
          <a:prstGeom prst="rect">
            <a:avLst/>
          </a:prstGeom>
        </p:spPr>
        <p:txBody>
          <a:bodyPr lIns="0" tIns="0" rIns="0" bIns="0" rtlCol="0" anchor="t">
            <a:spAutoFit/>
          </a:bodyPr>
          <a:lstStyle/>
          <a:p>
            <a:pPr algn="ctr">
              <a:lnSpc>
                <a:spcPts val="9796"/>
              </a:lnSpc>
              <a:spcBef>
                <a:spcPct val="0"/>
              </a:spcBef>
            </a:pPr>
            <a:r>
              <a:rPr lang="en-US" sz="9419">
                <a:solidFill>
                  <a:srgbClr val="000000"/>
                </a:solidFill>
                <a:latin typeface="Adigiana Toybox"/>
                <a:ea typeface="Adigiana Toybox"/>
                <a:cs typeface="Adigiana Toybox"/>
                <a:sym typeface="Adigiana Toybox"/>
              </a:rPr>
              <a:t>Hardware</a:t>
            </a:r>
          </a:p>
        </p:txBody>
      </p:sp>
      <p:sp>
        <p:nvSpPr>
          <p:cNvPr id="6" name="Freeform 6"/>
          <p:cNvSpPr/>
          <p:nvPr/>
        </p:nvSpPr>
        <p:spPr>
          <a:xfrm>
            <a:off x="3723560" y="3401015"/>
            <a:ext cx="3542537" cy="3484971"/>
          </a:xfrm>
          <a:custGeom>
            <a:avLst/>
            <a:gdLst/>
            <a:ahLst/>
            <a:cxnLst/>
            <a:rect l="l" t="t" r="r" b="b"/>
            <a:pathLst>
              <a:path w="3542537" h="3484971">
                <a:moveTo>
                  <a:pt x="0" y="0"/>
                </a:moveTo>
                <a:lnTo>
                  <a:pt x="3542536" y="0"/>
                </a:lnTo>
                <a:lnTo>
                  <a:pt x="3542536" y="3484970"/>
                </a:lnTo>
                <a:lnTo>
                  <a:pt x="0" y="3484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723560" y="3764329"/>
            <a:ext cx="3241966" cy="2758341"/>
          </a:xfrm>
          <a:custGeom>
            <a:avLst/>
            <a:gdLst/>
            <a:ahLst/>
            <a:cxnLst/>
            <a:rect l="l" t="t" r="r" b="b"/>
            <a:pathLst>
              <a:path w="3241966" h="2758341">
                <a:moveTo>
                  <a:pt x="0" y="0"/>
                </a:moveTo>
                <a:lnTo>
                  <a:pt x="3241965" y="0"/>
                </a:lnTo>
                <a:lnTo>
                  <a:pt x="3241965" y="2758342"/>
                </a:lnTo>
                <a:lnTo>
                  <a:pt x="0" y="2758342"/>
                </a:lnTo>
                <a:lnTo>
                  <a:pt x="0" y="0"/>
                </a:lnTo>
                <a:close/>
              </a:path>
            </a:pathLst>
          </a:custGeom>
          <a:blipFill>
            <a:blip r:embed="rId5"/>
            <a:stretch>
              <a:fillRect t="-6474" b="-11058"/>
            </a:stretch>
          </a:blipFill>
        </p:spPr>
      </p:sp>
      <p:sp>
        <p:nvSpPr>
          <p:cNvPr id="8" name="Freeform 8"/>
          <p:cNvSpPr/>
          <p:nvPr/>
        </p:nvSpPr>
        <p:spPr>
          <a:xfrm>
            <a:off x="243692" y="8081230"/>
            <a:ext cx="2233963" cy="2197661"/>
          </a:xfrm>
          <a:custGeom>
            <a:avLst/>
            <a:gdLst/>
            <a:ahLst/>
            <a:cxnLst/>
            <a:rect l="l" t="t" r="r" b="b"/>
            <a:pathLst>
              <a:path w="2233963" h="2197661">
                <a:moveTo>
                  <a:pt x="0" y="0"/>
                </a:moveTo>
                <a:lnTo>
                  <a:pt x="2233963" y="0"/>
                </a:lnTo>
                <a:lnTo>
                  <a:pt x="2233963" y="2197661"/>
                </a:lnTo>
                <a:lnTo>
                  <a:pt x="0" y="2197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89434" y="8230770"/>
            <a:ext cx="2231462" cy="1898581"/>
          </a:xfrm>
          <a:custGeom>
            <a:avLst/>
            <a:gdLst/>
            <a:ahLst/>
            <a:cxnLst/>
            <a:rect l="l" t="t" r="r" b="b"/>
            <a:pathLst>
              <a:path w="2231462" h="1898581">
                <a:moveTo>
                  <a:pt x="0" y="0"/>
                </a:moveTo>
                <a:lnTo>
                  <a:pt x="2231462" y="0"/>
                </a:lnTo>
                <a:lnTo>
                  <a:pt x="2231462" y="1898581"/>
                </a:lnTo>
                <a:lnTo>
                  <a:pt x="0" y="1898581"/>
                </a:lnTo>
                <a:lnTo>
                  <a:pt x="0" y="0"/>
                </a:lnTo>
                <a:close/>
              </a:path>
            </a:pathLst>
          </a:custGeom>
          <a:blipFill>
            <a:blip r:embed="rId6"/>
            <a:stretch>
              <a:fillRect l="-21852" r="-8871" b="-9168"/>
            </a:stretch>
          </a:blipFill>
        </p:spPr>
      </p:sp>
      <p:sp>
        <p:nvSpPr>
          <p:cNvPr id="10" name="Freeform 10"/>
          <p:cNvSpPr/>
          <p:nvPr/>
        </p:nvSpPr>
        <p:spPr>
          <a:xfrm>
            <a:off x="197793" y="30922"/>
            <a:ext cx="2325760" cy="2287966"/>
          </a:xfrm>
          <a:custGeom>
            <a:avLst/>
            <a:gdLst/>
            <a:ahLst/>
            <a:cxnLst/>
            <a:rect l="l" t="t" r="r" b="b"/>
            <a:pathLst>
              <a:path w="2325760" h="2287966">
                <a:moveTo>
                  <a:pt x="0" y="0"/>
                </a:moveTo>
                <a:lnTo>
                  <a:pt x="2325761" y="0"/>
                </a:lnTo>
                <a:lnTo>
                  <a:pt x="2325761" y="2287967"/>
                </a:lnTo>
                <a:lnTo>
                  <a:pt x="0" y="22879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8415" y="334240"/>
            <a:ext cx="2594454" cy="1681330"/>
          </a:xfrm>
          <a:custGeom>
            <a:avLst/>
            <a:gdLst/>
            <a:ahLst/>
            <a:cxnLst/>
            <a:rect l="l" t="t" r="r" b="b"/>
            <a:pathLst>
              <a:path w="2594454" h="1681330">
                <a:moveTo>
                  <a:pt x="0" y="0"/>
                </a:moveTo>
                <a:lnTo>
                  <a:pt x="2594454" y="0"/>
                </a:lnTo>
                <a:lnTo>
                  <a:pt x="2594454" y="1681330"/>
                </a:lnTo>
                <a:lnTo>
                  <a:pt x="0" y="1681330"/>
                </a:lnTo>
                <a:lnTo>
                  <a:pt x="0" y="0"/>
                </a:lnTo>
                <a:close/>
              </a:path>
            </a:pathLst>
          </a:custGeom>
          <a:blipFill>
            <a:blip r:embed="rId7"/>
            <a:stretch>
              <a:fillRect l="-30142" t="-18898" b="-14145"/>
            </a:stretch>
          </a:blipFill>
        </p:spPr>
      </p:sp>
      <p:sp>
        <p:nvSpPr>
          <p:cNvPr id="12" name="Freeform 12"/>
          <p:cNvSpPr/>
          <p:nvPr/>
        </p:nvSpPr>
        <p:spPr>
          <a:xfrm>
            <a:off x="2433040" y="1343419"/>
            <a:ext cx="2233963" cy="2197661"/>
          </a:xfrm>
          <a:custGeom>
            <a:avLst/>
            <a:gdLst/>
            <a:ahLst/>
            <a:cxnLst/>
            <a:rect l="l" t="t" r="r" b="b"/>
            <a:pathLst>
              <a:path w="2233963" h="2197661">
                <a:moveTo>
                  <a:pt x="0" y="0"/>
                </a:moveTo>
                <a:lnTo>
                  <a:pt x="2233962" y="0"/>
                </a:lnTo>
                <a:lnTo>
                  <a:pt x="2233962" y="2197660"/>
                </a:lnTo>
                <a:lnTo>
                  <a:pt x="0" y="219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flipH="1">
            <a:off x="2420896" y="1826441"/>
            <a:ext cx="1824392" cy="1454953"/>
          </a:xfrm>
          <a:custGeom>
            <a:avLst/>
            <a:gdLst/>
            <a:ahLst/>
            <a:cxnLst/>
            <a:rect l="l" t="t" r="r" b="b"/>
            <a:pathLst>
              <a:path w="1824392" h="1454953">
                <a:moveTo>
                  <a:pt x="1824392" y="0"/>
                </a:moveTo>
                <a:lnTo>
                  <a:pt x="0" y="0"/>
                </a:lnTo>
                <a:lnTo>
                  <a:pt x="0" y="1454953"/>
                </a:lnTo>
                <a:lnTo>
                  <a:pt x="1824392" y="1454953"/>
                </a:lnTo>
                <a:lnTo>
                  <a:pt x="1824392" y="0"/>
                </a:lnTo>
                <a:close/>
              </a:path>
            </a:pathLst>
          </a:custGeom>
          <a:blipFill>
            <a:blip r:embed="rId8"/>
            <a:stretch>
              <a:fillRect/>
            </a:stretch>
          </a:blipFill>
        </p:spPr>
      </p:sp>
      <p:sp>
        <p:nvSpPr>
          <p:cNvPr id="14" name="Freeform 14"/>
          <p:cNvSpPr/>
          <p:nvPr/>
        </p:nvSpPr>
        <p:spPr>
          <a:xfrm>
            <a:off x="2701874" y="6885985"/>
            <a:ext cx="2233963" cy="2197661"/>
          </a:xfrm>
          <a:custGeom>
            <a:avLst/>
            <a:gdLst/>
            <a:ahLst/>
            <a:cxnLst/>
            <a:rect l="l" t="t" r="r" b="b"/>
            <a:pathLst>
              <a:path w="2233963" h="2197661">
                <a:moveTo>
                  <a:pt x="0" y="0"/>
                </a:moveTo>
                <a:lnTo>
                  <a:pt x="2233962" y="0"/>
                </a:lnTo>
                <a:lnTo>
                  <a:pt x="2233962" y="2197661"/>
                </a:lnTo>
                <a:lnTo>
                  <a:pt x="0" y="2197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682542" y="7455740"/>
            <a:ext cx="2082035" cy="1100876"/>
          </a:xfrm>
          <a:custGeom>
            <a:avLst/>
            <a:gdLst/>
            <a:ahLst/>
            <a:cxnLst/>
            <a:rect l="l" t="t" r="r" b="b"/>
            <a:pathLst>
              <a:path w="2082035" h="1100876">
                <a:moveTo>
                  <a:pt x="0" y="0"/>
                </a:moveTo>
                <a:lnTo>
                  <a:pt x="2082035" y="0"/>
                </a:lnTo>
                <a:lnTo>
                  <a:pt x="2082035" y="1100876"/>
                </a:lnTo>
                <a:lnTo>
                  <a:pt x="0" y="1100876"/>
                </a:lnTo>
                <a:lnTo>
                  <a:pt x="0" y="0"/>
                </a:lnTo>
                <a:close/>
              </a:path>
            </a:pathLst>
          </a:custGeom>
          <a:blipFill>
            <a:blip r:embed="rId9"/>
            <a:stretch>
              <a:fillRect/>
            </a:stretch>
          </a:blipFill>
        </p:spPr>
      </p:sp>
      <p:sp>
        <p:nvSpPr>
          <p:cNvPr id="16" name="Freeform 16"/>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10"/>
            <a:stretch>
              <a:fillRect/>
            </a:stretch>
          </a:blipFill>
        </p:spPr>
      </p:sp>
      <p:sp>
        <p:nvSpPr>
          <p:cNvPr id="17" name="Freeform 17"/>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11"/>
            <a:stretch>
              <a:fillRect l="-7879" t="-46569" r="-8748" b="-35436"/>
            </a:stretch>
          </a:blipFill>
        </p:spPr>
      </p:sp>
      <p:sp>
        <p:nvSpPr>
          <p:cNvPr id="18" name="Freeform 18"/>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12"/>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9144000" y="1159660"/>
            <a:ext cx="6606010" cy="1866513"/>
          </a:xfrm>
          <a:prstGeom prst="rect">
            <a:avLst/>
          </a:prstGeom>
        </p:spPr>
        <p:txBody>
          <a:bodyPr lIns="0" tIns="0" rIns="0" bIns="0" rtlCol="0" anchor="t">
            <a:spAutoFit/>
          </a:bodyPr>
          <a:lstStyle/>
          <a:p>
            <a:pPr algn="l">
              <a:lnSpc>
                <a:spcPts val="15246"/>
              </a:lnSpc>
              <a:spcBef>
                <a:spcPct val="0"/>
              </a:spcBef>
            </a:pPr>
            <a:r>
              <a:rPr lang="en-US" sz="10890">
                <a:solidFill>
                  <a:srgbClr val="000000"/>
                </a:solidFill>
                <a:latin typeface="Adigiana Toybox"/>
                <a:ea typeface="Adigiana Toybox"/>
                <a:cs typeface="Adigiana Toybox"/>
                <a:sym typeface="Adigiana Toybox"/>
              </a:rPr>
              <a:t>Monitor</a:t>
            </a:r>
          </a:p>
        </p:txBody>
      </p:sp>
      <p:sp>
        <p:nvSpPr>
          <p:cNvPr id="4" name="TextBox 4"/>
          <p:cNvSpPr txBox="1"/>
          <p:nvPr/>
        </p:nvSpPr>
        <p:spPr>
          <a:xfrm>
            <a:off x="8780294" y="3460319"/>
            <a:ext cx="7416646" cy="5991378"/>
          </a:xfrm>
          <a:prstGeom prst="rect">
            <a:avLst/>
          </a:prstGeom>
        </p:spPr>
        <p:txBody>
          <a:bodyPr lIns="0" tIns="0" rIns="0" bIns="0" rtlCol="0" anchor="t">
            <a:spAutoFit/>
          </a:bodyPr>
          <a:lstStyle/>
          <a:p>
            <a:pPr algn="just">
              <a:lnSpc>
                <a:spcPts val="2932"/>
              </a:lnSpc>
              <a:spcBef>
                <a:spcPct val="0"/>
              </a:spcBef>
            </a:pPr>
            <a:r>
              <a:rPr lang="en-US" sz="2820">
                <a:solidFill>
                  <a:srgbClr val="000000"/>
                </a:solidFill>
                <a:latin typeface="Poppins"/>
                <a:ea typeface="Poppins"/>
                <a:cs typeface="Poppins"/>
                <a:sym typeface="Poppins"/>
              </a:rPr>
              <a:t>Monitor adalah perangkat output yang digunakan untuk menampilkan informasi visual dari komputer kepada pengguna. Informasi ini bisa berupa teks, gambar, video, atau tampilan dari sistem operasi dan aplikasi.</a:t>
            </a:r>
          </a:p>
          <a:p>
            <a:pPr algn="just">
              <a:lnSpc>
                <a:spcPts val="2932"/>
              </a:lnSpc>
              <a:spcBef>
                <a:spcPct val="0"/>
              </a:spcBef>
            </a:pPr>
            <a:endParaRPr lang="en-US" sz="2820">
              <a:solidFill>
                <a:srgbClr val="000000"/>
              </a:solidFill>
              <a:latin typeface="Poppins"/>
              <a:ea typeface="Poppins"/>
              <a:cs typeface="Poppins"/>
              <a:sym typeface="Poppins"/>
            </a:endParaRPr>
          </a:p>
          <a:p>
            <a:pPr algn="just">
              <a:lnSpc>
                <a:spcPts val="2932"/>
              </a:lnSpc>
              <a:spcBef>
                <a:spcPct val="0"/>
              </a:spcBef>
            </a:pPr>
            <a:r>
              <a:rPr lang="en-US" sz="2820">
                <a:solidFill>
                  <a:srgbClr val="000000"/>
                </a:solidFill>
                <a:latin typeface="Poppins"/>
                <a:ea typeface="Poppins"/>
                <a:cs typeface="Poppins"/>
                <a:sym typeface="Poppins"/>
              </a:rPr>
              <a:t>Fungsi utama:</a:t>
            </a:r>
          </a:p>
          <a:p>
            <a:pPr algn="just">
              <a:lnSpc>
                <a:spcPts val="2932"/>
              </a:lnSpc>
              <a:spcBef>
                <a:spcPct val="0"/>
              </a:spcBef>
            </a:pPr>
            <a:endParaRPr lang="en-US" sz="2820">
              <a:solidFill>
                <a:srgbClr val="000000"/>
              </a:solidFill>
              <a:latin typeface="Poppins"/>
              <a:ea typeface="Poppins"/>
              <a:cs typeface="Poppins"/>
              <a:sym typeface="Poppins"/>
            </a:endParaRP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Menampilkan hasil pengolahan data dari komputer</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Memberikan antarmuka visual bagi pengguna</a:t>
            </a:r>
          </a:p>
          <a:p>
            <a:pPr marL="608849" lvl="1" indent="-304425" algn="just">
              <a:lnSpc>
                <a:spcPts val="2932"/>
              </a:lnSpc>
              <a:buFont typeface="Arial"/>
              <a:buChar char="•"/>
            </a:pPr>
            <a:r>
              <a:rPr lang="en-US" sz="2820">
                <a:solidFill>
                  <a:srgbClr val="000000"/>
                </a:solidFill>
                <a:latin typeface="Poppins"/>
                <a:ea typeface="Poppins"/>
                <a:cs typeface="Poppins"/>
                <a:sym typeface="Poppins"/>
              </a:rPr>
              <a:t>Menyediakan tampilan untuk berbagai aplikasi seperti desain, pengetikan, dan pemrograman</a:t>
            </a:r>
          </a:p>
        </p:txBody>
      </p:sp>
      <p:sp>
        <p:nvSpPr>
          <p:cNvPr id="5" name="TextBox 5"/>
          <p:cNvSpPr txBox="1"/>
          <p:nvPr/>
        </p:nvSpPr>
        <p:spPr>
          <a:xfrm rot="5400000">
            <a:off x="-1419916" y="4630204"/>
            <a:ext cx="5637510" cy="2215311"/>
          </a:xfrm>
          <a:prstGeom prst="rect">
            <a:avLst/>
          </a:prstGeom>
        </p:spPr>
        <p:txBody>
          <a:bodyPr lIns="0" tIns="0" rIns="0" bIns="0" rtlCol="0" anchor="t">
            <a:spAutoFit/>
          </a:bodyPr>
          <a:lstStyle/>
          <a:p>
            <a:pPr algn="ctr">
              <a:lnSpc>
                <a:spcPts val="9796"/>
              </a:lnSpc>
              <a:spcBef>
                <a:spcPct val="0"/>
              </a:spcBef>
            </a:pPr>
            <a:r>
              <a:rPr lang="en-US" sz="9419">
                <a:solidFill>
                  <a:srgbClr val="000000"/>
                </a:solidFill>
                <a:latin typeface="Adigiana Toybox"/>
                <a:ea typeface="Adigiana Toybox"/>
                <a:cs typeface="Adigiana Toybox"/>
                <a:sym typeface="Adigiana Toybox"/>
              </a:rPr>
              <a:t>Hardware</a:t>
            </a:r>
          </a:p>
        </p:txBody>
      </p:sp>
      <p:sp>
        <p:nvSpPr>
          <p:cNvPr id="6" name="Freeform 6"/>
          <p:cNvSpPr/>
          <p:nvPr/>
        </p:nvSpPr>
        <p:spPr>
          <a:xfrm>
            <a:off x="3723560" y="3401015"/>
            <a:ext cx="3542537" cy="3484971"/>
          </a:xfrm>
          <a:custGeom>
            <a:avLst/>
            <a:gdLst/>
            <a:ahLst/>
            <a:cxnLst/>
            <a:rect l="l" t="t" r="r" b="b"/>
            <a:pathLst>
              <a:path w="3542537" h="3484971">
                <a:moveTo>
                  <a:pt x="0" y="0"/>
                </a:moveTo>
                <a:lnTo>
                  <a:pt x="3542536" y="0"/>
                </a:lnTo>
                <a:lnTo>
                  <a:pt x="3542536" y="3484970"/>
                </a:lnTo>
                <a:lnTo>
                  <a:pt x="0" y="3484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97793" y="30922"/>
            <a:ext cx="2325760" cy="2287966"/>
          </a:xfrm>
          <a:custGeom>
            <a:avLst/>
            <a:gdLst/>
            <a:ahLst/>
            <a:cxnLst/>
            <a:rect l="l" t="t" r="r" b="b"/>
            <a:pathLst>
              <a:path w="2325760" h="2287966">
                <a:moveTo>
                  <a:pt x="0" y="0"/>
                </a:moveTo>
                <a:lnTo>
                  <a:pt x="2325761" y="0"/>
                </a:lnTo>
                <a:lnTo>
                  <a:pt x="2325761" y="2287967"/>
                </a:lnTo>
                <a:lnTo>
                  <a:pt x="0" y="22879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433040" y="1343419"/>
            <a:ext cx="2233963" cy="2197661"/>
          </a:xfrm>
          <a:custGeom>
            <a:avLst/>
            <a:gdLst/>
            <a:ahLst/>
            <a:cxnLst/>
            <a:rect l="l" t="t" r="r" b="b"/>
            <a:pathLst>
              <a:path w="2233963" h="2197661">
                <a:moveTo>
                  <a:pt x="0" y="0"/>
                </a:moveTo>
                <a:lnTo>
                  <a:pt x="2233962" y="0"/>
                </a:lnTo>
                <a:lnTo>
                  <a:pt x="2233962" y="2197660"/>
                </a:lnTo>
                <a:lnTo>
                  <a:pt x="0" y="219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701874" y="6885985"/>
            <a:ext cx="2233963" cy="2197661"/>
          </a:xfrm>
          <a:custGeom>
            <a:avLst/>
            <a:gdLst/>
            <a:ahLst/>
            <a:cxnLst/>
            <a:rect l="l" t="t" r="r" b="b"/>
            <a:pathLst>
              <a:path w="2233963" h="2197661">
                <a:moveTo>
                  <a:pt x="0" y="0"/>
                </a:moveTo>
                <a:lnTo>
                  <a:pt x="2233962" y="0"/>
                </a:lnTo>
                <a:lnTo>
                  <a:pt x="2233962" y="2197661"/>
                </a:lnTo>
                <a:lnTo>
                  <a:pt x="0" y="2197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43692" y="8081230"/>
            <a:ext cx="2233963" cy="2197661"/>
          </a:xfrm>
          <a:custGeom>
            <a:avLst/>
            <a:gdLst/>
            <a:ahLst/>
            <a:cxnLst/>
            <a:rect l="l" t="t" r="r" b="b"/>
            <a:pathLst>
              <a:path w="2233963" h="2197661">
                <a:moveTo>
                  <a:pt x="0" y="0"/>
                </a:moveTo>
                <a:lnTo>
                  <a:pt x="2233963" y="0"/>
                </a:lnTo>
                <a:lnTo>
                  <a:pt x="2233963" y="2197661"/>
                </a:lnTo>
                <a:lnTo>
                  <a:pt x="0" y="2197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291184" y="8629623"/>
            <a:ext cx="2082035" cy="1100876"/>
          </a:xfrm>
          <a:custGeom>
            <a:avLst/>
            <a:gdLst/>
            <a:ahLst/>
            <a:cxnLst/>
            <a:rect l="l" t="t" r="r" b="b"/>
            <a:pathLst>
              <a:path w="2082035" h="1100876">
                <a:moveTo>
                  <a:pt x="0" y="0"/>
                </a:moveTo>
                <a:lnTo>
                  <a:pt x="2082035" y="0"/>
                </a:lnTo>
                <a:lnTo>
                  <a:pt x="2082035" y="1100876"/>
                </a:lnTo>
                <a:lnTo>
                  <a:pt x="0" y="1100876"/>
                </a:lnTo>
                <a:lnTo>
                  <a:pt x="0" y="0"/>
                </a:lnTo>
                <a:close/>
              </a:path>
            </a:pathLst>
          </a:custGeom>
          <a:blipFill>
            <a:blip r:embed="rId5"/>
            <a:stretch>
              <a:fillRect/>
            </a:stretch>
          </a:blipFill>
        </p:spPr>
      </p:sp>
      <p:sp>
        <p:nvSpPr>
          <p:cNvPr id="15" name="Freeform 15"/>
          <p:cNvSpPr/>
          <p:nvPr/>
        </p:nvSpPr>
        <p:spPr>
          <a:xfrm>
            <a:off x="12677341" y="251679"/>
            <a:ext cx="999834" cy="1130554"/>
          </a:xfrm>
          <a:custGeom>
            <a:avLst/>
            <a:gdLst/>
            <a:ahLst/>
            <a:cxnLst/>
            <a:rect l="l" t="t" r="r" b="b"/>
            <a:pathLst>
              <a:path w="999834" h="1130554">
                <a:moveTo>
                  <a:pt x="0" y="0"/>
                </a:moveTo>
                <a:lnTo>
                  <a:pt x="999834" y="0"/>
                </a:lnTo>
                <a:lnTo>
                  <a:pt x="999834" y="1130554"/>
                </a:lnTo>
                <a:lnTo>
                  <a:pt x="0" y="1130554"/>
                </a:lnTo>
                <a:lnTo>
                  <a:pt x="0" y="0"/>
                </a:lnTo>
                <a:close/>
              </a:path>
            </a:pathLst>
          </a:custGeom>
          <a:blipFill>
            <a:blip r:embed="rId6"/>
            <a:stretch>
              <a:fillRect/>
            </a:stretch>
          </a:blipFill>
        </p:spPr>
      </p:sp>
      <p:sp>
        <p:nvSpPr>
          <p:cNvPr id="16" name="Freeform 16"/>
          <p:cNvSpPr/>
          <p:nvPr/>
        </p:nvSpPr>
        <p:spPr>
          <a:xfrm>
            <a:off x="14933210" y="420192"/>
            <a:ext cx="3051241" cy="754713"/>
          </a:xfrm>
          <a:custGeom>
            <a:avLst/>
            <a:gdLst/>
            <a:ahLst/>
            <a:cxnLst/>
            <a:rect l="l" t="t" r="r" b="b"/>
            <a:pathLst>
              <a:path w="3051241" h="754713">
                <a:moveTo>
                  <a:pt x="0" y="0"/>
                </a:moveTo>
                <a:lnTo>
                  <a:pt x="3051241" y="0"/>
                </a:lnTo>
                <a:lnTo>
                  <a:pt x="3051241" y="754713"/>
                </a:lnTo>
                <a:lnTo>
                  <a:pt x="0" y="754713"/>
                </a:lnTo>
                <a:lnTo>
                  <a:pt x="0" y="0"/>
                </a:lnTo>
                <a:close/>
              </a:path>
            </a:pathLst>
          </a:custGeom>
          <a:blipFill>
            <a:blip r:embed="rId7"/>
            <a:stretch>
              <a:fillRect l="-7879" t="-46569" r="-8748" b="-35436"/>
            </a:stretch>
          </a:blipFill>
        </p:spPr>
      </p:sp>
      <p:sp>
        <p:nvSpPr>
          <p:cNvPr id="17" name="Freeform 17"/>
          <p:cNvSpPr/>
          <p:nvPr/>
        </p:nvSpPr>
        <p:spPr>
          <a:xfrm>
            <a:off x="13762900" y="251679"/>
            <a:ext cx="1085229" cy="1091740"/>
          </a:xfrm>
          <a:custGeom>
            <a:avLst/>
            <a:gdLst/>
            <a:ahLst/>
            <a:cxnLst/>
            <a:rect l="l" t="t" r="r" b="b"/>
            <a:pathLst>
              <a:path w="1085229" h="1091740">
                <a:moveTo>
                  <a:pt x="0" y="0"/>
                </a:moveTo>
                <a:lnTo>
                  <a:pt x="1085228" y="0"/>
                </a:lnTo>
                <a:lnTo>
                  <a:pt x="1085228" y="1091740"/>
                </a:lnTo>
                <a:lnTo>
                  <a:pt x="0" y="1091740"/>
                </a:lnTo>
                <a:lnTo>
                  <a:pt x="0" y="0"/>
                </a:lnTo>
                <a:close/>
              </a:path>
            </a:pathLst>
          </a:custGeom>
          <a:blipFill>
            <a:blip r:embed="rId8"/>
            <a:stretch>
              <a:fillRect/>
            </a:stretch>
          </a:blipFill>
        </p:spPr>
      </p:sp>
      <p:sp>
        <p:nvSpPr>
          <p:cNvPr id="10" name="Freeform 10"/>
          <p:cNvSpPr/>
          <p:nvPr/>
        </p:nvSpPr>
        <p:spPr>
          <a:xfrm>
            <a:off x="2252794" y="1769464"/>
            <a:ext cx="2594454" cy="1681330"/>
          </a:xfrm>
          <a:custGeom>
            <a:avLst/>
            <a:gdLst/>
            <a:ahLst/>
            <a:cxnLst/>
            <a:rect l="l" t="t" r="r" b="b"/>
            <a:pathLst>
              <a:path w="2594454" h="1681330">
                <a:moveTo>
                  <a:pt x="0" y="0"/>
                </a:moveTo>
                <a:lnTo>
                  <a:pt x="2594454" y="0"/>
                </a:lnTo>
                <a:lnTo>
                  <a:pt x="2594454" y="1681330"/>
                </a:lnTo>
                <a:lnTo>
                  <a:pt x="0" y="1681330"/>
                </a:lnTo>
                <a:lnTo>
                  <a:pt x="0" y="0"/>
                </a:lnTo>
                <a:close/>
              </a:path>
            </a:pathLst>
          </a:custGeom>
          <a:blipFill>
            <a:blip r:embed="rId9"/>
            <a:stretch>
              <a:fillRect l="-30142" t="-18898" b="-14145"/>
            </a:stretch>
          </a:blipFill>
        </p:spPr>
      </p:sp>
      <p:sp>
        <p:nvSpPr>
          <p:cNvPr id="8" name="Freeform 8"/>
          <p:cNvSpPr/>
          <p:nvPr/>
        </p:nvSpPr>
        <p:spPr>
          <a:xfrm>
            <a:off x="244943" y="299111"/>
            <a:ext cx="2231462" cy="1898581"/>
          </a:xfrm>
          <a:custGeom>
            <a:avLst/>
            <a:gdLst/>
            <a:ahLst/>
            <a:cxnLst/>
            <a:rect l="l" t="t" r="r" b="b"/>
            <a:pathLst>
              <a:path w="2231462" h="1898581">
                <a:moveTo>
                  <a:pt x="0" y="0"/>
                </a:moveTo>
                <a:lnTo>
                  <a:pt x="2231462" y="0"/>
                </a:lnTo>
                <a:lnTo>
                  <a:pt x="2231462" y="1898581"/>
                </a:lnTo>
                <a:lnTo>
                  <a:pt x="0" y="1898581"/>
                </a:lnTo>
                <a:lnTo>
                  <a:pt x="0" y="0"/>
                </a:lnTo>
                <a:close/>
              </a:path>
            </a:pathLst>
          </a:custGeom>
          <a:blipFill>
            <a:blip r:embed="rId10"/>
            <a:stretch>
              <a:fillRect l="-21852" r="-8871" b="-9168"/>
            </a:stretch>
          </a:blipFill>
        </p:spPr>
      </p:sp>
      <p:sp>
        <p:nvSpPr>
          <p:cNvPr id="18" name="Freeform 18"/>
          <p:cNvSpPr/>
          <p:nvPr/>
        </p:nvSpPr>
        <p:spPr>
          <a:xfrm flipH="1">
            <a:off x="3550021" y="4148086"/>
            <a:ext cx="2971110" cy="2369460"/>
          </a:xfrm>
          <a:custGeom>
            <a:avLst/>
            <a:gdLst/>
            <a:ahLst/>
            <a:cxnLst/>
            <a:rect l="l" t="t" r="r" b="b"/>
            <a:pathLst>
              <a:path w="2971110" h="2369460">
                <a:moveTo>
                  <a:pt x="2971110" y="0"/>
                </a:moveTo>
                <a:lnTo>
                  <a:pt x="0" y="0"/>
                </a:lnTo>
                <a:lnTo>
                  <a:pt x="0" y="2369460"/>
                </a:lnTo>
                <a:lnTo>
                  <a:pt x="2971110" y="2369460"/>
                </a:lnTo>
                <a:lnTo>
                  <a:pt x="2971110" y="0"/>
                </a:lnTo>
                <a:close/>
              </a:path>
            </a:pathLst>
          </a:custGeom>
          <a:blipFill>
            <a:blip r:embed="rId11"/>
            <a:stretch>
              <a:fillRect/>
            </a:stretch>
          </a:blipFill>
        </p:spPr>
      </p:sp>
      <p:sp>
        <p:nvSpPr>
          <p:cNvPr id="12" name="Freeform 12"/>
          <p:cNvSpPr/>
          <p:nvPr/>
        </p:nvSpPr>
        <p:spPr>
          <a:xfrm>
            <a:off x="2857592" y="7124553"/>
            <a:ext cx="2022188" cy="1720525"/>
          </a:xfrm>
          <a:custGeom>
            <a:avLst/>
            <a:gdLst/>
            <a:ahLst/>
            <a:cxnLst/>
            <a:rect l="l" t="t" r="r" b="b"/>
            <a:pathLst>
              <a:path w="2022188" h="1720525">
                <a:moveTo>
                  <a:pt x="0" y="0"/>
                </a:moveTo>
                <a:lnTo>
                  <a:pt x="2022188" y="0"/>
                </a:lnTo>
                <a:lnTo>
                  <a:pt x="2022188" y="1720525"/>
                </a:lnTo>
                <a:lnTo>
                  <a:pt x="0" y="1720525"/>
                </a:lnTo>
                <a:lnTo>
                  <a:pt x="0" y="0"/>
                </a:lnTo>
                <a:close/>
              </a:path>
            </a:pathLst>
          </a:custGeom>
          <a:blipFill>
            <a:blip r:embed="rId12"/>
            <a:stretch>
              <a:fillRect t="-6474" b="-11058"/>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1785</Words>
  <Application>Microsoft Office PowerPoint</Application>
  <PresentationFormat>Custom</PresentationFormat>
  <Paragraphs>220</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Poppins Bold</vt:lpstr>
      <vt:lpstr>Arial</vt:lpstr>
      <vt:lpstr>Poppins</vt:lpstr>
      <vt:lpstr>Adigiana Toybox</vt:lpstr>
      <vt:lpstr>Poppins Medium</vt:lpstr>
      <vt:lpstr>Calibri</vt:lpstr>
      <vt:lpstr>Baloo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Komputer</dc:title>
  <cp:lastModifiedBy>Alya Andini</cp:lastModifiedBy>
  <cp:revision>2</cp:revision>
  <dcterms:created xsi:type="dcterms:W3CDTF">2006-08-16T00:00:00Z</dcterms:created>
  <dcterms:modified xsi:type="dcterms:W3CDTF">2025-06-02T04:44:53Z</dcterms:modified>
  <dc:identifier>DAGnV6iW2l0</dc:identifier>
</cp:coreProperties>
</file>